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92" r:id="rId4"/>
    <p:sldId id="294" r:id="rId5"/>
    <p:sldId id="293" r:id="rId6"/>
    <p:sldId id="288" r:id="rId7"/>
    <p:sldId id="265" r:id="rId8"/>
    <p:sldId id="267" r:id="rId9"/>
    <p:sldId id="268" r:id="rId10"/>
    <p:sldId id="295" r:id="rId11"/>
    <p:sldId id="297" r:id="rId12"/>
    <p:sldId id="296" r:id="rId13"/>
    <p:sldId id="298" r:id="rId14"/>
    <p:sldId id="299" r:id="rId15"/>
    <p:sldId id="291" r:id="rId16"/>
    <p:sldId id="301" r:id="rId17"/>
    <p:sldId id="302" r:id="rId18"/>
    <p:sldId id="303" r:id="rId19"/>
    <p:sldId id="304" r:id="rId20"/>
    <p:sldId id="305" r:id="rId2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630" y="114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B6943A-1069-488C-A4CD-EBA60C3EFC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9B341D0-3DE6-4EA0-B16B-1567561C6D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1A7B92-1DE9-4351-B9F4-675BF7B99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A3A52-FEC6-4A0A-B04C-5FC63CB325AF}" type="datetimeFigureOut">
              <a:rPr lang="ko-KR" altLang="en-US" smtClean="0"/>
              <a:t>2022-08-05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BF76EF-E6A2-4940-8A2A-BF047D97D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1E2CCF0-6C80-4FB2-B534-669735BB7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FE718-BEA3-4FDA-A259-18ECA26EED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0074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D29619-E81E-4362-A5C7-DB9F93139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C6B76A8-D2A8-48A4-99EA-DFA5CC2F10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22AF891-82F7-453D-8137-69957CBF5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A3A52-FEC6-4A0A-B04C-5FC63CB325AF}" type="datetimeFigureOut">
              <a:rPr lang="ko-KR" altLang="en-US" smtClean="0"/>
              <a:t>2022-08-05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151FC4-E128-40C6-8631-1B01E8D63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7F68F1-4AD7-44BB-8E92-6C8EDECE6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FE718-BEA3-4FDA-A259-18ECA26EED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4897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10ACF3B-DCCF-4696-ABBE-EA41D5CC8A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B4FD37-8D3F-4E8A-A9E0-DF8336082D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6043BC-19FE-4550-9FC9-A0F11A43B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A3A52-FEC6-4A0A-B04C-5FC63CB325AF}" type="datetimeFigureOut">
              <a:rPr lang="ko-KR" altLang="en-US" smtClean="0"/>
              <a:t>2022-08-05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1821F00-610B-414F-9831-DE5812B3F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00088E-9B42-49D9-B3F6-3A19B4D3A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FE718-BEA3-4FDA-A259-18ECA26EED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3351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4F4843-7593-4237-87E8-3C8C91917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3572F9D-C39F-4DF3-AE71-3E004BF56E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4E99A96-5E20-432D-B67E-44692DD65D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A3A52-FEC6-4A0A-B04C-5FC63CB325AF}" type="datetimeFigureOut">
              <a:rPr lang="ko-KR" altLang="en-US" smtClean="0"/>
              <a:t>2022-08-05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CEE073-FE79-4360-9A42-B300652A5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9D6A14A-C108-46AF-95E2-06E9CBCEE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FE718-BEA3-4FDA-A259-18ECA26EED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1314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A27F69-2586-4857-953B-CE3FB601D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3E650BA-C0B5-4FD5-B7BC-CD6E6DBC75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0B8FB4-8F5F-4091-BCF9-051FE8A6C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A3A52-FEC6-4A0A-B04C-5FC63CB325AF}" type="datetimeFigureOut">
              <a:rPr lang="ko-KR" altLang="en-US" smtClean="0"/>
              <a:t>2022-08-05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ADFF886-B784-4F7A-88B2-D1A076F6C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062BAB-A21B-4948-A489-F4992927B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FE718-BEA3-4FDA-A259-18ECA26EED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4582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087310-6B60-49BC-9F38-1431323E0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C887091-FF4C-4FCD-B20D-B07452499C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AECE173-2CF0-444F-ADD8-1B7D890FA9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1B87F1F-01BE-4B29-9446-D67F28881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A3A52-FEC6-4A0A-B04C-5FC63CB325AF}" type="datetimeFigureOut">
              <a:rPr lang="ko-KR" altLang="en-US" smtClean="0"/>
              <a:t>2022-08-05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019904E-EDE3-4560-955F-D608EE2ED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E10EBE1-9B67-463C-B953-04873CCEDC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FE718-BEA3-4FDA-A259-18ECA26EED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8535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A03EDAF-3814-4875-B841-84AE1777BE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B3B555-E11E-4519-8BF1-E05CFFFBCA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F017E65-AD7F-4FB4-B27A-31FCB61D95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D33CD47-D858-4338-9121-C5349DF3B3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EC56157-AA1C-4DEA-9ACA-DE6252FAD4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6F4F1BE-4181-4F10-8674-0031DB8AD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A3A52-FEC6-4A0A-B04C-5FC63CB325AF}" type="datetimeFigureOut">
              <a:rPr lang="ko-KR" altLang="en-US" smtClean="0"/>
              <a:t>2022-08-05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8693F0B9-9277-45E6-B7BD-CDF31AE2B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974BC6C-C68B-4A15-8D28-35E95D09F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FE718-BEA3-4FDA-A259-18ECA26EED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1808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575AB8-4B52-41C7-9975-B2A8D76E7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B42F2D2-16B8-4190-A660-C46119385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A3A52-FEC6-4A0A-B04C-5FC63CB325AF}" type="datetimeFigureOut">
              <a:rPr lang="ko-KR" altLang="en-US" smtClean="0"/>
              <a:t>2022-08-05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B671C06-B53C-442E-A7DF-A1C77E0AA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1A45BB7-885C-4093-A207-C4967A0D3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FE718-BEA3-4FDA-A259-18ECA26EED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7740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0A7746B-BFF1-4116-9FB9-9B388C4FDACF}"/>
              </a:ext>
            </a:extLst>
          </p:cNvPr>
          <p:cNvSpPr txBox="1"/>
          <p:nvPr userDrawn="1"/>
        </p:nvSpPr>
        <p:spPr>
          <a:xfrm>
            <a:off x="9729714" y="6606059"/>
            <a:ext cx="243688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Saebyeol’s</a:t>
            </a:r>
            <a:r>
              <a:rPr lang="ko-KR" altLang="en-US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9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PowerPoint</a:t>
            </a:r>
            <a:endParaRPr lang="ko-KR" altLang="en-US" sz="9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3752A85-4CF6-4244-A81F-AA2C4CB4D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A3A52-FEC6-4A0A-B04C-5FC63CB325AF}" type="datetimeFigureOut">
              <a:rPr lang="ko-KR" altLang="en-US" smtClean="0"/>
              <a:t>2022-08-05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8C21517-E3C9-4910-8319-A2E9237346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28DF2D-AA30-4834-B908-B1EE4A006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FE718-BEA3-4FDA-A259-18ECA26EED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2421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353D34-44C0-471E-8D68-6129C02DC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DAD947-AB94-47DF-9638-7C7B0654A8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8C0683-B072-4A55-B301-CF324E7589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669C67-D504-4A5B-925D-569F2B524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A3A52-FEC6-4A0A-B04C-5FC63CB325AF}" type="datetimeFigureOut">
              <a:rPr lang="ko-KR" altLang="en-US" smtClean="0"/>
              <a:t>2022-08-05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234F611-72E0-442F-8582-BFA2BEE79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0219250-E4D8-4AF3-A52F-0E5456EB5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FE718-BEA3-4FDA-A259-18ECA26EED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6835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E75E01-7F75-4F19-B475-A9EC623CE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C5A66AA-07C9-49FC-9D36-7BFA89BBC9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FD24F0A-CADE-4F39-B806-1682ADD2F3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72B3923-B156-4107-B3B8-C4F4CE4EA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9A3A52-FEC6-4A0A-B04C-5FC63CB325AF}" type="datetimeFigureOut">
              <a:rPr lang="ko-KR" altLang="en-US" smtClean="0"/>
              <a:t>2022-08-05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3214581-D8A9-4ADE-9818-A9A43F60A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B6D40E5-4C13-4363-A5E5-1A64DB56A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8FE718-BEA3-4FDA-A259-18ECA26EED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53211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2B22265-3923-440B-A4E2-3C10024288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885FC38-5847-48FD-B1EC-BD65A363BC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CA25BF6-8CC8-4FEA-B96A-0C1D3CD175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A3A52-FEC6-4A0A-B04C-5FC63CB325AF}" type="datetimeFigureOut">
              <a:rPr lang="ko-KR" altLang="en-US" smtClean="0"/>
              <a:t>2022-08-05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5390133-C805-4655-943B-29DD91F1A2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4E74221-B11A-4BD6-9649-C4F46AEE7C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8FE718-BEA3-4FDA-A259-18ECA26EED7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4772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1.png"/><Relationship Id="rId7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11" Type="http://schemas.openxmlformats.org/officeDocument/2006/relationships/image" Target="../media/image10.png"/><Relationship Id="rId5" Type="http://schemas.openxmlformats.org/officeDocument/2006/relationships/image" Target="../media/image11.png"/><Relationship Id="rId10" Type="http://schemas.openxmlformats.org/officeDocument/2006/relationships/image" Target="../media/image9.png"/><Relationship Id="rId4" Type="http://schemas.openxmlformats.org/officeDocument/2006/relationships/image" Target="../media/image20.png"/><Relationship Id="rId9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F9C7F2C3-D425-4FC9-86D7-80D8059CB43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16018" y="0"/>
            <a:ext cx="8275982" cy="6858000"/>
          </a:xfrm>
          <a:prstGeom prst="rect">
            <a:avLst/>
          </a:prstGeom>
        </p:spPr>
      </p:pic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965DCEF2-75A6-4911-9E8E-A9DC8853DF76}"/>
              </a:ext>
            </a:extLst>
          </p:cNvPr>
          <p:cNvSpPr/>
          <p:nvPr/>
        </p:nvSpPr>
        <p:spPr>
          <a:xfrm>
            <a:off x="1336399" y="1162831"/>
            <a:ext cx="1714500" cy="1714499"/>
          </a:xfrm>
          <a:custGeom>
            <a:avLst/>
            <a:gdLst>
              <a:gd name="connsiteX0" fmla="*/ 0 w 1714500"/>
              <a:gd name="connsiteY0" fmla="*/ 0 h 1714499"/>
              <a:gd name="connsiteX1" fmla="*/ 1714500 w 1714500"/>
              <a:gd name="connsiteY1" fmla="*/ 0 h 1714499"/>
              <a:gd name="connsiteX2" fmla="*/ 1714500 w 1714500"/>
              <a:gd name="connsiteY2" fmla="*/ 1714500 h 1714499"/>
              <a:gd name="connsiteX3" fmla="*/ 0 w 1714500"/>
              <a:gd name="connsiteY3" fmla="*/ 1714500 h 17144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4500" h="1714499">
                <a:moveTo>
                  <a:pt x="0" y="0"/>
                </a:moveTo>
                <a:lnTo>
                  <a:pt x="1714500" y="0"/>
                </a:lnTo>
                <a:lnTo>
                  <a:pt x="1714500" y="1714500"/>
                </a:lnTo>
                <a:lnTo>
                  <a:pt x="0" y="1714500"/>
                </a:ln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grpSp>
        <p:nvGrpSpPr>
          <p:cNvPr id="10" name="그래픽 6" descr="세 개의 사각형, 하나는 수평선으로 채워짐">
            <a:extLst>
              <a:ext uri="{FF2B5EF4-FFF2-40B4-BE49-F238E27FC236}">
                <a16:creationId xmlns:a16="http://schemas.microsoft.com/office/drawing/2014/main" id="{C88FFC9E-3D6F-465D-B42E-262D2A2B0C09}"/>
              </a:ext>
            </a:extLst>
          </p:cNvPr>
          <p:cNvGrpSpPr/>
          <p:nvPr/>
        </p:nvGrpSpPr>
        <p:grpSpPr>
          <a:xfrm>
            <a:off x="479149" y="579368"/>
            <a:ext cx="1714500" cy="1733550"/>
            <a:chOff x="479149" y="579368"/>
            <a:chExt cx="1714500" cy="1733550"/>
          </a:xfrm>
          <a:solidFill>
            <a:srgbClr val="D2D2D2"/>
          </a:solidFill>
        </p:grpSpPr>
        <p:sp>
          <p:nvSpPr>
            <p:cNvPr id="11" name="자유형: 도형 10">
              <a:extLst>
                <a:ext uri="{FF2B5EF4-FFF2-40B4-BE49-F238E27FC236}">
                  <a16:creationId xmlns:a16="http://schemas.microsoft.com/office/drawing/2014/main" id="{9C824B85-82A3-49DC-B6F1-8A134FBDEA12}"/>
                </a:ext>
              </a:extLst>
            </p:cNvPr>
            <p:cNvSpPr/>
            <p:nvPr/>
          </p:nvSpPr>
          <p:spPr>
            <a:xfrm>
              <a:off x="479149" y="2293868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1CA4209F-6120-49CB-A42B-748FC9919DCC}"/>
                </a:ext>
              </a:extLst>
            </p:cNvPr>
            <p:cNvSpPr/>
            <p:nvPr/>
          </p:nvSpPr>
          <p:spPr>
            <a:xfrm>
              <a:off x="479149" y="2230364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" name="자유형: 도형 12">
              <a:extLst>
                <a:ext uri="{FF2B5EF4-FFF2-40B4-BE49-F238E27FC236}">
                  <a16:creationId xmlns:a16="http://schemas.microsoft.com/office/drawing/2014/main" id="{E2BBC850-D830-41D9-99B8-17A510108E02}"/>
                </a:ext>
              </a:extLst>
            </p:cNvPr>
            <p:cNvSpPr/>
            <p:nvPr/>
          </p:nvSpPr>
          <p:spPr>
            <a:xfrm>
              <a:off x="479149" y="2166871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4" name="자유형: 도형 13">
              <a:extLst>
                <a:ext uri="{FF2B5EF4-FFF2-40B4-BE49-F238E27FC236}">
                  <a16:creationId xmlns:a16="http://schemas.microsoft.com/office/drawing/2014/main" id="{C5183B0C-80B4-469D-9D5A-A9ECDBB14E81}"/>
                </a:ext>
              </a:extLst>
            </p:cNvPr>
            <p:cNvSpPr/>
            <p:nvPr/>
          </p:nvSpPr>
          <p:spPr>
            <a:xfrm>
              <a:off x="479149" y="2103368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" name="자유형: 도형 14">
              <a:extLst>
                <a:ext uri="{FF2B5EF4-FFF2-40B4-BE49-F238E27FC236}">
                  <a16:creationId xmlns:a16="http://schemas.microsoft.com/office/drawing/2014/main" id="{C3D33183-940E-4330-B78F-A2A15E97E7D6}"/>
                </a:ext>
              </a:extLst>
            </p:cNvPr>
            <p:cNvSpPr/>
            <p:nvPr/>
          </p:nvSpPr>
          <p:spPr>
            <a:xfrm>
              <a:off x="479149" y="2039864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39C9E5FF-F1D8-42F9-9252-C72D8A8F71D5}"/>
                </a:ext>
              </a:extLst>
            </p:cNvPr>
            <p:cNvSpPr/>
            <p:nvPr/>
          </p:nvSpPr>
          <p:spPr>
            <a:xfrm>
              <a:off x="479149" y="1976371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C0F0300E-D7D2-4999-8ED6-28282A4AE144}"/>
                </a:ext>
              </a:extLst>
            </p:cNvPr>
            <p:cNvSpPr/>
            <p:nvPr/>
          </p:nvSpPr>
          <p:spPr>
            <a:xfrm>
              <a:off x="479149" y="1912868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E0C48EE6-4E25-4039-99B6-6C16C7503425}"/>
                </a:ext>
              </a:extLst>
            </p:cNvPr>
            <p:cNvSpPr/>
            <p:nvPr/>
          </p:nvSpPr>
          <p:spPr>
            <a:xfrm>
              <a:off x="479149" y="1849364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0FFB4528-CBB5-4602-82CF-9482F2F05C27}"/>
                </a:ext>
              </a:extLst>
            </p:cNvPr>
            <p:cNvSpPr/>
            <p:nvPr/>
          </p:nvSpPr>
          <p:spPr>
            <a:xfrm>
              <a:off x="479149" y="1785871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0" name="자유형: 도형 19">
              <a:extLst>
                <a:ext uri="{FF2B5EF4-FFF2-40B4-BE49-F238E27FC236}">
                  <a16:creationId xmlns:a16="http://schemas.microsoft.com/office/drawing/2014/main" id="{39CFF902-1988-4CBD-BF0D-637009C7D3FF}"/>
                </a:ext>
              </a:extLst>
            </p:cNvPr>
            <p:cNvSpPr/>
            <p:nvPr/>
          </p:nvSpPr>
          <p:spPr>
            <a:xfrm>
              <a:off x="479149" y="1722368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ABAF52A1-7CE5-45DC-A0C4-5A79DB6A8035}"/>
                </a:ext>
              </a:extLst>
            </p:cNvPr>
            <p:cNvSpPr/>
            <p:nvPr/>
          </p:nvSpPr>
          <p:spPr>
            <a:xfrm>
              <a:off x="479149" y="1658864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FE53ED88-AA94-4101-A23F-3B29B3B5A5FF}"/>
                </a:ext>
              </a:extLst>
            </p:cNvPr>
            <p:cNvSpPr/>
            <p:nvPr/>
          </p:nvSpPr>
          <p:spPr>
            <a:xfrm>
              <a:off x="479149" y="1595371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D1CAB9EC-7BC5-4409-B2CC-A9563F184D32}"/>
                </a:ext>
              </a:extLst>
            </p:cNvPr>
            <p:cNvSpPr/>
            <p:nvPr/>
          </p:nvSpPr>
          <p:spPr>
            <a:xfrm>
              <a:off x="479149" y="1531868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4" name="자유형: 도형 23">
              <a:extLst>
                <a:ext uri="{FF2B5EF4-FFF2-40B4-BE49-F238E27FC236}">
                  <a16:creationId xmlns:a16="http://schemas.microsoft.com/office/drawing/2014/main" id="{F02908D5-7E1D-4298-A19B-5EBCDB69258A}"/>
                </a:ext>
              </a:extLst>
            </p:cNvPr>
            <p:cNvSpPr/>
            <p:nvPr/>
          </p:nvSpPr>
          <p:spPr>
            <a:xfrm>
              <a:off x="479149" y="1468364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5" name="자유형: 도형 24">
              <a:extLst>
                <a:ext uri="{FF2B5EF4-FFF2-40B4-BE49-F238E27FC236}">
                  <a16:creationId xmlns:a16="http://schemas.microsoft.com/office/drawing/2014/main" id="{751F8472-74F0-4732-9444-B06161B2410D}"/>
                </a:ext>
              </a:extLst>
            </p:cNvPr>
            <p:cNvSpPr/>
            <p:nvPr/>
          </p:nvSpPr>
          <p:spPr>
            <a:xfrm>
              <a:off x="479149" y="1404871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6" name="자유형: 도형 25">
              <a:extLst>
                <a:ext uri="{FF2B5EF4-FFF2-40B4-BE49-F238E27FC236}">
                  <a16:creationId xmlns:a16="http://schemas.microsoft.com/office/drawing/2014/main" id="{855776AC-9A44-4B0C-9C87-25D9353DFBBC}"/>
                </a:ext>
              </a:extLst>
            </p:cNvPr>
            <p:cNvSpPr/>
            <p:nvPr/>
          </p:nvSpPr>
          <p:spPr>
            <a:xfrm>
              <a:off x="479149" y="1341368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7" name="자유형: 도형 26">
              <a:extLst>
                <a:ext uri="{FF2B5EF4-FFF2-40B4-BE49-F238E27FC236}">
                  <a16:creationId xmlns:a16="http://schemas.microsoft.com/office/drawing/2014/main" id="{725D621C-1130-4D72-AD46-ED8F4EF965EF}"/>
                </a:ext>
              </a:extLst>
            </p:cNvPr>
            <p:cNvSpPr/>
            <p:nvPr/>
          </p:nvSpPr>
          <p:spPr>
            <a:xfrm>
              <a:off x="479149" y="1277864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247AF205-9B4A-44DA-A42F-91B2BA4A2BF0}"/>
                </a:ext>
              </a:extLst>
            </p:cNvPr>
            <p:cNvSpPr/>
            <p:nvPr/>
          </p:nvSpPr>
          <p:spPr>
            <a:xfrm>
              <a:off x="479149" y="1214371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29" name="자유형: 도형 28">
              <a:extLst>
                <a:ext uri="{FF2B5EF4-FFF2-40B4-BE49-F238E27FC236}">
                  <a16:creationId xmlns:a16="http://schemas.microsoft.com/office/drawing/2014/main" id="{C9A5C075-8052-418F-8D22-32DD36A29532}"/>
                </a:ext>
              </a:extLst>
            </p:cNvPr>
            <p:cNvSpPr/>
            <p:nvPr/>
          </p:nvSpPr>
          <p:spPr>
            <a:xfrm>
              <a:off x="479149" y="1150868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0" name="자유형: 도형 29">
              <a:extLst>
                <a:ext uri="{FF2B5EF4-FFF2-40B4-BE49-F238E27FC236}">
                  <a16:creationId xmlns:a16="http://schemas.microsoft.com/office/drawing/2014/main" id="{2C4C92E9-DC82-4C39-A68A-C1E583919F9A}"/>
                </a:ext>
              </a:extLst>
            </p:cNvPr>
            <p:cNvSpPr/>
            <p:nvPr/>
          </p:nvSpPr>
          <p:spPr>
            <a:xfrm>
              <a:off x="479149" y="1087364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1" name="자유형: 도형 30">
              <a:extLst>
                <a:ext uri="{FF2B5EF4-FFF2-40B4-BE49-F238E27FC236}">
                  <a16:creationId xmlns:a16="http://schemas.microsoft.com/office/drawing/2014/main" id="{AB5A96D5-4150-4450-B797-DA564666EE7B}"/>
                </a:ext>
              </a:extLst>
            </p:cNvPr>
            <p:cNvSpPr/>
            <p:nvPr/>
          </p:nvSpPr>
          <p:spPr>
            <a:xfrm>
              <a:off x="479149" y="1023871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2" name="자유형: 도형 31">
              <a:extLst>
                <a:ext uri="{FF2B5EF4-FFF2-40B4-BE49-F238E27FC236}">
                  <a16:creationId xmlns:a16="http://schemas.microsoft.com/office/drawing/2014/main" id="{6486DF1A-6B0C-4D5B-8114-302ACCB20716}"/>
                </a:ext>
              </a:extLst>
            </p:cNvPr>
            <p:cNvSpPr/>
            <p:nvPr/>
          </p:nvSpPr>
          <p:spPr>
            <a:xfrm>
              <a:off x="479149" y="960368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3" name="자유형: 도형 32">
              <a:extLst>
                <a:ext uri="{FF2B5EF4-FFF2-40B4-BE49-F238E27FC236}">
                  <a16:creationId xmlns:a16="http://schemas.microsoft.com/office/drawing/2014/main" id="{60A19C59-1E66-4A85-87CF-C4452E7D5371}"/>
                </a:ext>
              </a:extLst>
            </p:cNvPr>
            <p:cNvSpPr/>
            <p:nvPr/>
          </p:nvSpPr>
          <p:spPr>
            <a:xfrm>
              <a:off x="479149" y="896864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4" name="자유형: 도형 33">
              <a:extLst>
                <a:ext uri="{FF2B5EF4-FFF2-40B4-BE49-F238E27FC236}">
                  <a16:creationId xmlns:a16="http://schemas.microsoft.com/office/drawing/2014/main" id="{56A09813-182E-47DF-BBA0-C0FEC0D1BDD6}"/>
                </a:ext>
              </a:extLst>
            </p:cNvPr>
            <p:cNvSpPr/>
            <p:nvPr/>
          </p:nvSpPr>
          <p:spPr>
            <a:xfrm>
              <a:off x="479149" y="833371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5" name="자유형: 도형 34">
              <a:extLst>
                <a:ext uri="{FF2B5EF4-FFF2-40B4-BE49-F238E27FC236}">
                  <a16:creationId xmlns:a16="http://schemas.microsoft.com/office/drawing/2014/main" id="{983C3BF1-8DD7-41EE-87EC-299D1B10B19C}"/>
                </a:ext>
              </a:extLst>
            </p:cNvPr>
            <p:cNvSpPr/>
            <p:nvPr/>
          </p:nvSpPr>
          <p:spPr>
            <a:xfrm>
              <a:off x="479149" y="769868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6" name="자유형: 도형 35">
              <a:extLst>
                <a:ext uri="{FF2B5EF4-FFF2-40B4-BE49-F238E27FC236}">
                  <a16:creationId xmlns:a16="http://schemas.microsoft.com/office/drawing/2014/main" id="{BEAA27FA-FD9C-4E9E-9354-D33DB50360C0}"/>
                </a:ext>
              </a:extLst>
            </p:cNvPr>
            <p:cNvSpPr/>
            <p:nvPr/>
          </p:nvSpPr>
          <p:spPr>
            <a:xfrm>
              <a:off x="479149" y="706364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7" name="자유형: 도형 36">
              <a:extLst>
                <a:ext uri="{FF2B5EF4-FFF2-40B4-BE49-F238E27FC236}">
                  <a16:creationId xmlns:a16="http://schemas.microsoft.com/office/drawing/2014/main" id="{6EDC74F5-FF59-4A9B-B26B-CF5F2B0C5E63}"/>
                </a:ext>
              </a:extLst>
            </p:cNvPr>
            <p:cNvSpPr/>
            <p:nvPr/>
          </p:nvSpPr>
          <p:spPr>
            <a:xfrm>
              <a:off x="479149" y="642871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38" name="자유형: 도형 37">
              <a:extLst>
                <a:ext uri="{FF2B5EF4-FFF2-40B4-BE49-F238E27FC236}">
                  <a16:creationId xmlns:a16="http://schemas.microsoft.com/office/drawing/2014/main" id="{078A481D-974F-453E-A939-4C7935785396}"/>
                </a:ext>
              </a:extLst>
            </p:cNvPr>
            <p:cNvSpPr/>
            <p:nvPr/>
          </p:nvSpPr>
          <p:spPr>
            <a:xfrm>
              <a:off x="479149" y="579368"/>
              <a:ext cx="1714500" cy="19050"/>
            </a:xfrm>
            <a:custGeom>
              <a:avLst/>
              <a:gdLst>
                <a:gd name="connsiteX0" fmla="*/ 0 w 1714500"/>
                <a:gd name="connsiteY0" fmla="*/ 0 h 19050"/>
                <a:gd name="connsiteX1" fmla="*/ 1714500 w 1714500"/>
                <a:gd name="connsiteY1" fmla="*/ 0 h 19050"/>
                <a:gd name="connsiteX2" fmla="*/ 1714500 w 1714500"/>
                <a:gd name="connsiteY2" fmla="*/ 19050 h 19050"/>
                <a:gd name="connsiteX3" fmla="*/ 0 w 1714500"/>
                <a:gd name="connsiteY3" fmla="*/ 19050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0" h="19050">
                  <a:moveTo>
                    <a:pt x="0" y="0"/>
                  </a:moveTo>
                  <a:lnTo>
                    <a:pt x="1714500" y="0"/>
                  </a:lnTo>
                  <a:lnTo>
                    <a:pt x="1714500" y="19050"/>
                  </a:lnTo>
                  <a:lnTo>
                    <a:pt x="0" y="19050"/>
                  </a:lnTo>
                  <a:close/>
                </a:path>
              </a:pathLst>
            </a:custGeom>
            <a:solidFill>
              <a:srgbClr val="D2D2D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</p:grpSp>
      <p:sp>
        <p:nvSpPr>
          <p:cNvPr id="39" name="자유형: 도형 38">
            <a:extLst>
              <a:ext uri="{FF2B5EF4-FFF2-40B4-BE49-F238E27FC236}">
                <a16:creationId xmlns:a16="http://schemas.microsoft.com/office/drawing/2014/main" id="{80C49CD2-EB9B-450F-A5A5-240A4EDBB918}"/>
              </a:ext>
            </a:extLst>
          </p:cNvPr>
          <p:cNvSpPr/>
          <p:nvPr/>
        </p:nvSpPr>
        <p:spPr>
          <a:xfrm>
            <a:off x="3050899" y="2877331"/>
            <a:ext cx="571500" cy="571500"/>
          </a:xfrm>
          <a:custGeom>
            <a:avLst/>
            <a:gdLst>
              <a:gd name="connsiteX0" fmla="*/ 0 w 571500"/>
              <a:gd name="connsiteY0" fmla="*/ 0 h 571500"/>
              <a:gd name="connsiteX1" fmla="*/ 571500 w 571500"/>
              <a:gd name="connsiteY1" fmla="*/ 0 h 571500"/>
              <a:gd name="connsiteX2" fmla="*/ 571500 w 571500"/>
              <a:gd name="connsiteY2" fmla="*/ 571500 h 571500"/>
              <a:gd name="connsiteX3" fmla="*/ 0 w 571500"/>
              <a:gd name="connsiteY3" fmla="*/ 571500 h 571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1500" h="571500">
                <a:moveTo>
                  <a:pt x="0" y="0"/>
                </a:moveTo>
                <a:lnTo>
                  <a:pt x="571500" y="0"/>
                </a:lnTo>
                <a:lnTo>
                  <a:pt x="571500" y="571500"/>
                </a:lnTo>
                <a:lnTo>
                  <a:pt x="0" y="57150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ko-KR" alt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824B0E2-0595-49ED-BFE2-08FEF9F77C45}"/>
              </a:ext>
            </a:extLst>
          </p:cNvPr>
          <p:cNvSpPr txBox="1"/>
          <p:nvPr/>
        </p:nvSpPr>
        <p:spPr>
          <a:xfrm>
            <a:off x="305421" y="3657505"/>
            <a:ext cx="29247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사업 계획서</a:t>
            </a:r>
            <a:endParaRPr lang="en-US" altLang="ko-KR" sz="3600" spc="-3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71567B8-3360-3839-9599-8A2A4646B2DB}"/>
              </a:ext>
            </a:extLst>
          </p:cNvPr>
          <p:cNvSpPr txBox="1"/>
          <p:nvPr/>
        </p:nvSpPr>
        <p:spPr>
          <a:xfrm>
            <a:off x="206912" y="4442665"/>
            <a:ext cx="341548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300" dirty="0">
                <a:latin typeface="+mn-ea"/>
              </a:rPr>
              <a:t>영화 </a:t>
            </a:r>
            <a:r>
              <a:rPr lang="en-US" altLang="ko-KR" sz="2400" spc="-300" dirty="0">
                <a:latin typeface="+mn-ea"/>
              </a:rPr>
              <a:t> </a:t>
            </a:r>
            <a:r>
              <a:rPr lang="ko-KR" altLang="en-US" sz="2400" spc="-300" dirty="0">
                <a:latin typeface="+mn-ea"/>
              </a:rPr>
              <a:t>및 </a:t>
            </a:r>
            <a:r>
              <a:rPr lang="en-US" altLang="ko-KR" sz="2400" spc="-300" dirty="0">
                <a:latin typeface="+mn-ea"/>
              </a:rPr>
              <a:t>OTT </a:t>
            </a:r>
            <a:r>
              <a:rPr lang="ko-KR" altLang="en-US" sz="2400" spc="-300" dirty="0">
                <a:latin typeface="+mn-ea"/>
              </a:rPr>
              <a:t>서비스 커뮤니티</a:t>
            </a:r>
            <a:endParaRPr lang="en-US" altLang="ko-KR" sz="2400" spc="-300" dirty="0">
              <a:latin typeface="+mn-ea"/>
            </a:endParaRPr>
          </a:p>
          <a:p>
            <a:pPr algn="r"/>
            <a:r>
              <a:rPr lang="en-US" altLang="ko-KR" sz="2400" spc="-300" dirty="0">
                <a:latin typeface="+mn-ea"/>
              </a:rPr>
              <a:t>MONOTT </a:t>
            </a:r>
            <a:r>
              <a:rPr lang="ko-KR" altLang="en-US" sz="2400" spc="-300" dirty="0" err="1">
                <a:latin typeface="+mn-ea"/>
              </a:rPr>
              <a:t>모노티티</a:t>
            </a:r>
            <a:endParaRPr lang="ko-KR" altLang="en-US" sz="2400" spc="-3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05206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54449F5-0806-48F1-AF51-F9D3BDCE0DB9}"/>
              </a:ext>
            </a:extLst>
          </p:cNvPr>
          <p:cNvSpPr txBox="1"/>
          <p:nvPr/>
        </p:nvSpPr>
        <p:spPr>
          <a:xfrm>
            <a:off x="269321" y="171424"/>
            <a:ext cx="6880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latin typeface="+mn-ea"/>
              </a:rPr>
              <a:t>Part 2</a:t>
            </a:r>
            <a:endParaRPr lang="ko-KR" altLang="en-US" sz="1600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F56A82-7B79-484B-A8C9-C85F12608A93}"/>
              </a:ext>
            </a:extLst>
          </p:cNvPr>
          <p:cNvSpPr txBox="1"/>
          <p:nvPr/>
        </p:nvSpPr>
        <p:spPr>
          <a:xfrm>
            <a:off x="957330" y="72459"/>
            <a:ext cx="36599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0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경쟁 서비스 분석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2D5188B-BBF1-4D2C-99C8-A3635840A7CA}"/>
              </a:ext>
            </a:extLst>
          </p:cNvPr>
          <p:cNvSpPr/>
          <p:nvPr/>
        </p:nvSpPr>
        <p:spPr>
          <a:xfrm>
            <a:off x="0" y="0"/>
            <a:ext cx="906034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3C77A23-F1FE-4B8F-B65E-5839E3C93902}"/>
              </a:ext>
            </a:extLst>
          </p:cNvPr>
          <p:cNvCxnSpPr>
            <a:cxnSpLocks/>
          </p:cNvCxnSpPr>
          <p:nvPr/>
        </p:nvCxnSpPr>
        <p:spPr>
          <a:xfrm>
            <a:off x="906034" y="886671"/>
            <a:ext cx="112859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그림 14">
            <a:extLst>
              <a:ext uri="{FF2B5EF4-FFF2-40B4-BE49-F238E27FC236}">
                <a16:creationId xmlns:a16="http://schemas.microsoft.com/office/drawing/2014/main" id="{8DEB0A54-2424-EA8F-4D12-511046EF8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8167" y="6442744"/>
            <a:ext cx="3734321" cy="415255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23EE0163-5B32-F653-95A5-6330242BDDD9}"/>
              </a:ext>
            </a:extLst>
          </p:cNvPr>
          <p:cNvSpPr/>
          <p:nvPr/>
        </p:nvSpPr>
        <p:spPr>
          <a:xfrm>
            <a:off x="957330" y="1602968"/>
            <a:ext cx="10796336" cy="468038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1118426-72CB-E3CB-9992-CC25E2BD60D4}"/>
              </a:ext>
            </a:extLst>
          </p:cNvPr>
          <p:cNvSpPr txBox="1"/>
          <p:nvPr/>
        </p:nvSpPr>
        <p:spPr>
          <a:xfrm>
            <a:off x="1149835" y="1874101"/>
            <a:ext cx="10411326" cy="2239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한 사이트 정보만으로도 판단하고 선택하기 어려움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국내에는 영화 관련 </a:t>
            </a:r>
            <a:r>
              <a:rPr lang="en-US" altLang="ko-KR" sz="1900" spc="-150" dirty="0"/>
              <a:t>(CGV, </a:t>
            </a:r>
            <a:r>
              <a:rPr lang="ko-KR" altLang="en-US" sz="1900" spc="-150" dirty="0"/>
              <a:t>롯데시네마 등</a:t>
            </a:r>
            <a:r>
              <a:rPr lang="en-US" altLang="ko-KR" sz="1900" spc="-150" dirty="0"/>
              <a:t>) </a:t>
            </a:r>
            <a:r>
              <a:rPr lang="ko-KR" altLang="en-US" sz="1900" spc="-150" dirty="0"/>
              <a:t>기업들이 평점</a:t>
            </a:r>
            <a:r>
              <a:rPr lang="en-US" altLang="ko-KR" sz="1900" spc="-150" dirty="0"/>
              <a:t>, </a:t>
            </a:r>
            <a:r>
              <a:rPr lang="ko-KR" altLang="en-US" sz="1900" spc="-150" dirty="0"/>
              <a:t>관객 정보 제공</a:t>
            </a:r>
            <a:endParaRPr lang="en-US" altLang="ko-KR" sz="1900" spc="-150" dirty="0"/>
          </a:p>
          <a:p>
            <a:pPr algn="just">
              <a:lnSpc>
                <a:spcPct val="150000"/>
              </a:lnSpc>
            </a:pPr>
            <a:r>
              <a:rPr lang="en-US" altLang="ko-KR" sz="1900" spc="-150" dirty="0"/>
              <a:t>	(</a:t>
            </a:r>
            <a:r>
              <a:rPr lang="ko-KR" altLang="en-US" sz="1900" spc="-150" dirty="0"/>
              <a:t>그러나</a:t>
            </a:r>
            <a:r>
              <a:rPr lang="en-US" altLang="ko-KR" sz="1900" spc="-150" dirty="0"/>
              <a:t>, OTT </a:t>
            </a:r>
            <a:r>
              <a:rPr lang="ko-KR" altLang="en-US" sz="1900" spc="-150" dirty="0"/>
              <a:t>서비스에 관한 정보를 찾아보기는 어려움</a:t>
            </a:r>
            <a:r>
              <a:rPr lang="en-US" altLang="ko-KR" sz="1900" spc="-150" dirty="0"/>
              <a:t>.)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보고싶은 영화나 드라마를 추천 받고</a:t>
            </a:r>
            <a:r>
              <a:rPr lang="en-US" altLang="ko-KR" sz="1900" spc="-150" dirty="0"/>
              <a:t>, </a:t>
            </a:r>
            <a:r>
              <a:rPr lang="ko-KR" altLang="en-US" sz="1900" spc="-150" dirty="0"/>
              <a:t>추천해주는 서비스가 필요함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대부분의 영화나 드라마 </a:t>
            </a:r>
            <a:r>
              <a:rPr lang="en-US" altLang="ko-KR" sz="1900" spc="-150" dirty="0"/>
              <a:t>, OTT </a:t>
            </a:r>
            <a:r>
              <a:rPr lang="ko-KR" altLang="en-US" sz="1900" spc="-150" dirty="0"/>
              <a:t>영상은 입소문에 의한 유행이 큼</a:t>
            </a:r>
            <a:endParaRPr lang="en-US" altLang="ko-KR" sz="1900" spc="-150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9B6CF7C5-7766-BEE7-25DC-D34C3A9813E9}"/>
              </a:ext>
            </a:extLst>
          </p:cNvPr>
          <p:cNvSpPr/>
          <p:nvPr/>
        </p:nvSpPr>
        <p:spPr>
          <a:xfrm>
            <a:off x="1149835" y="4544881"/>
            <a:ext cx="10275971" cy="12121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05FE2E0-8D26-4978-1D03-816B43A0131B}"/>
              </a:ext>
            </a:extLst>
          </p:cNvPr>
          <p:cNvSpPr txBox="1"/>
          <p:nvPr/>
        </p:nvSpPr>
        <p:spPr>
          <a:xfrm>
            <a:off x="1499379" y="4629688"/>
            <a:ext cx="85891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000" spc="-300" dirty="0">
                <a:solidFill>
                  <a:schemeClr val="bg1"/>
                </a:solidFill>
              </a:rPr>
              <a:t>서비스가 필요한 이유 </a:t>
            </a:r>
            <a:r>
              <a:rPr lang="en-US" altLang="ko-KR" sz="6000" spc="-300" dirty="0">
                <a:solidFill>
                  <a:schemeClr val="bg1"/>
                </a:solidFill>
              </a:rPr>
              <a:t>!</a:t>
            </a:r>
            <a:endParaRPr lang="ko-KR" altLang="en-US" sz="6000" spc="-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131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5BC0D0-F397-3191-E1F4-05265320F57D}"/>
              </a:ext>
            </a:extLst>
          </p:cNvPr>
          <p:cNvSpPr txBox="1"/>
          <p:nvPr/>
        </p:nvSpPr>
        <p:spPr>
          <a:xfrm>
            <a:off x="269321" y="171424"/>
            <a:ext cx="6880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latin typeface="+mn-ea"/>
              </a:rPr>
              <a:t>Part 2</a:t>
            </a:r>
            <a:endParaRPr lang="ko-KR" altLang="en-US" sz="16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E617F4-DACE-49AC-2F55-F7B5AA3C8B81}"/>
              </a:ext>
            </a:extLst>
          </p:cNvPr>
          <p:cNvSpPr txBox="1"/>
          <p:nvPr/>
        </p:nvSpPr>
        <p:spPr>
          <a:xfrm>
            <a:off x="957330" y="72459"/>
            <a:ext cx="31854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0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요구 사항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C03F788-EA47-3297-3AA1-767101486004}"/>
              </a:ext>
            </a:extLst>
          </p:cNvPr>
          <p:cNvSpPr/>
          <p:nvPr/>
        </p:nvSpPr>
        <p:spPr>
          <a:xfrm>
            <a:off x="0" y="0"/>
            <a:ext cx="906034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0C3FF8D-C239-242A-657C-5A704BCAC0A4}"/>
              </a:ext>
            </a:extLst>
          </p:cNvPr>
          <p:cNvCxnSpPr>
            <a:cxnSpLocks/>
          </p:cNvCxnSpPr>
          <p:nvPr/>
        </p:nvCxnSpPr>
        <p:spPr>
          <a:xfrm>
            <a:off x="906034" y="886671"/>
            <a:ext cx="112859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9C96D6F2-4E38-9AF6-1B71-7FDFA7029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8167" y="6442744"/>
            <a:ext cx="3734321" cy="41525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4C7D588-CFB0-36A7-69CE-A800F28D7984}"/>
              </a:ext>
            </a:extLst>
          </p:cNvPr>
          <p:cNvSpPr/>
          <p:nvPr/>
        </p:nvSpPr>
        <p:spPr>
          <a:xfrm>
            <a:off x="566057" y="1602968"/>
            <a:ext cx="11187609" cy="468038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9E4258-0A42-E9CC-7F98-052F829C8527}"/>
              </a:ext>
            </a:extLst>
          </p:cNvPr>
          <p:cNvSpPr txBox="1"/>
          <p:nvPr/>
        </p:nvSpPr>
        <p:spPr>
          <a:xfrm>
            <a:off x="1106292" y="2474993"/>
            <a:ext cx="10411326" cy="18013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비회원의 경우 회원 가입을 통해 회원이 될 수 있다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비회원이지만 컨텐츠 별 정보 페이지에서 정보를 확인 할 수 있다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게시판  페이지에서 게시 글을 조회하려고 할 때 회원 가입이 필요하고</a:t>
            </a:r>
            <a:r>
              <a:rPr lang="en-US" altLang="ko-KR" sz="1900" spc="-150" dirty="0"/>
              <a:t>, </a:t>
            </a:r>
            <a:r>
              <a:rPr lang="ko-KR" altLang="en-US" sz="1900" spc="-150" dirty="0"/>
              <a:t>회원 가입 페이지로 이동시킨다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비회원의 경우 회원 가입을 해야만 게시판 작성을 할 수 있다</a:t>
            </a:r>
            <a:r>
              <a:rPr lang="en-US" altLang="ko-KR" sz="1900" spc="-150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8D433A-0FEF-C6B6-C1CE-521D34A17A3F}"/>
              </a:ext>
            </a:extLst>
          </p:cNvPr>
          <p:cNvSpPr txBox="1"/>
          <p:nvPr/>
        </p:nvSpPr>
        <p:spPr>
          <a:xfrm>
            <a:off x="1106292" y="1813530"/>
            <a:ext cx="3051209" cy="606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2500" b="1" spc="-150" dirty="0"/>
              <a:t>Non-User Story</a:t>
            </a:r>
          </a:p>
        </p:txBody>
      </p:sp>
    </p:spTree>
    <p:extLst>
      <p:ext uri="{BB962C8B-B14F-4D97-AF65-F5344CB8AC3E}">
        <p14:creationId xmlns:p14="http://schemas.microsoft.com/office/powerpoint/2010/main" val="3078803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5BC0D0-F397-3191-E1F4-05265320F57D}"/>
              </a:ext>
            </a:extLst>
          </p:cNvPr>
          <p:cNvSpPr txBox="1"/>
          <p:nvPr/>
        </p:nvSpPr>
        <p:spPr>
          <a:xfrm>
            <a:off x="269321" y="171424"/>
            <a:ext cx="6880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latin typeface="+mn-ea"/>
              </a:rPr>
              <a:t>Part 2</a:t>
            </a:r>
            <a:endParaRPr lang="ko-KR" altLang="en-US" sz="16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E617F4-DACE-49AC-2F55-F7B5AA3C8B81}"/>
              </a:ext>
            </a:extLst>
          </p:cNvPr>
          <p:cNvSpPr txBox="1"/>
          <p:nvPr/>
        </p:nvSpPr>
        <p:spPr>
          <a:xfrm>
            <a:off x="957330" y="72459"/>
            <a:ext cx="31854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0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요구 사항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C03F788-EA47-3297-3AA1-767101486004}"/>
              </a:ext>
            </a:extLst>
          </p:cNvPr>
          <p:cNvSpPr/>
          <p:nvPr/>
        </p:nvSpPr>
        <p:spPr>
          <a:xfrm>
            <a:off x="0" y="0"/>
            <a:ext cx="906034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0C3FF8D-C239-242A-657C-5A704BCAC0A4}"/>
              </a:ext>
            </a:extLst>
          </p:cNvPr>
          <p:cNvCxnSpPr>
            <a:cxnSpLocks/>
          </p:cNvCxnSpPr>
          <p:nvPr/>
        </p:nvCxnSpPr>
        <p:spPr>
          <a:xfrm>
            <a:off x="906034" y="886671"/>
            <a:ext cx="112859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9C96D6F2-4E38-9AF6-1B71-7FDFA7029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8167" y="6442744"/>
            <a:ext cx="3734321" cy="41525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4C7D588-CFB0-36A7-69CE-A800F28D7984}"/>
              </a:ext>
            </a:extLst>
          </p:cNvPr>
          <p:cNvSpPr/>
          <p:nvPr/>
        </p:nvSpPr>
        <p:spPr>
          <a:xfrm>
            <a:off x="566057" y="1602968"/>
            <a:ext cx="11187609" cy="468038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9E4258-0A42-E9CC-7F98-052F829C8527}"/>
              </a:ext>
            </a:extLst>
          </p:cNvPr>
          <p:cNvSpPr txBox="1"/>
          <p:nvPr/>
        </p:nvSpPr>
        <p:spPr>
          <a:xfrm>
            <a:off x="1106292" y="2474993"/>
            <a:ext cx="10411326" cy="3994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가입된 정보를 바탕으로 </a:t>
            </a:r>
            <a:r>
              <a:rPr lang="en-US" altLang="ko-KR" sz="1900" spc="-150" dirty="0"/>
              <a:t>ID, PW</a:t>
            </a:r>
            <a:r>
              <a:rPr lang="ko-KR" altLang="en-US" sz="1900" spc="-150" dirty="0"/>
              <a:t>를 입력 받아 로그인 한다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로그인 기능에서 카카오 로그인</a:t>
            </a:r>
            <a:r>
              <a:rPr lang="en-US" altLang="ko-KR" sz="1900" spc="-150" dirty="0"/>
              <a:t>, </a:t>
            </a:r>
            <a:r>
              <a:rPr lang="ko-KR" altLang="en-US" sz="1900" spc="-150" dirty="0"/>
              <a:t>구글 로그인 등을 가능하게 한다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유입이 쉽도록 아이디</a:t>
            </a:r>
            <a:r>
              <a:rPr lang="en-US" altLang="ko-KR" sz="1900" spc="-150" dirty="0"/>
              <a:t>, </a:t>
            </a:r>
            <a:r>
              <a:rPr lang="ko-KR" altLang="en-US" sz="1900" spc="-150" dirty="0"/>
              <a:t>비밀번호</a:t>
            </a:r>
            <a:r>
              <a:rPr lang="en-US" altLang="ko-KR" sz="1900" spc="-150" dirty="0"/>
              <a:t>, </a:t>
            </a:r>
            <a:r>
              <a:rPr lang="ko-KR" altLang="en-US" sz="1900" spc="-150" dirty="0"/>
              <a:t>전화번호 등 간단한 정보를 입력 받아 가입한다</a:t>
            </a:r>
            <a:endParaRPr lang="en-US" altLang="ko-KR" sz="1900" spc="-150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 err="1"/>
              <a:t>캡차</a:t>
            </a:r>
            <a:r>
              <a:rPr lang="ko-KR" altLang="en-US" sz="1900" spc="-150" dirty="0"/>
              <a:t> 시스템으로 사람인지 구분한다</a:t>
            </a:r>
            <a:endParaRPr lang="en-US" altLang="ko-KR" sz="1900" spc="-150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회원 가입 중 회원의 취향이 들어간 컨텐츠를 선택할 수 있다</a:t>
            </a:r>
            <a:r>
              <a:rPr lang="en-US" altLang="ko-KR" sz="1900" spc="-150" dirty="0"/>
              <a:t>. </a:t>
            </a:r>
            <a:r>
              <a:rPr lang="ko-KR" altLang="en-US" sz="1900" spc="-150" dirty="0"/>
              <a:t>건너뛰기가 가능하다</a:t>
            </a:r>
            <a:r>
              <a:rPr lang="en-US" altLang="ko-KR" sz="1900" spc="-150" dirty="0"/>
              <a:t>.</a:t>
            </a:r>
          </a:p>
          <a:p>
            <a:pPr algn="just">
              <a:lnSpc>
                <a:spcPct val="150000"/>
              </a:lnSpc>
            </a:pPr>
            <a:r>
              <a:rPr lang="en-US" altLang="ko-KR" sz="1900" spc="-150" dirty="0"/>
              <a:t>	(</a:t>
            </a:r>
            <a:r>
              <a:rPr lang="ko-KR" altLang="en-US" sz="1900" spc="-150" dirty="0"/>
              <a:t>예</a:t>
            </a:r>
            <a:r>
              <a:rPr lang="en-US" altLang="ko-KR" sz="1900" spc="-150" dirty="0"/>
              <a:t>. </a:t>
            </a:r>
            <a:r>
              <a:rPr lang="ko-KR" altLang="en-US" sz="1900" spc="-150" dirty="0"/>
              <a:t>내가 좋아하는 장르 </a:t>
            </a:r>
            <a:r>
              <a:rPr lang="en-US" altLang="ko-KR" sz="1900" spc="-150" dirty="0"/>
              <a:t>– </a:t>
            </a:r>
            <a:r>
              <a:rPr lang="ko-KR" altLang="en-US" sz="1900" spc="-150" dirty="0"/>
              <a:t>공포 선택</a:t>
            </a:r>
            <a:r>
              <a:rPr lang="en-US" altLang="ko-KR" sz="1900" spc="-150" dirty="0"/>
              <a:t>)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회원은 게시판에 글 작성을 할 수 있다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회원은 게시판에 작성된 글의 답변을 달 수 있다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900" spc="-1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8D433A-0FEF-C6B6-C1CE-521D34A17A3F}"/>
              </a:ext>
            </a:extLst>
          </p:cNvPr>
          <p:cNvSpPr txBox="1"/>
          <p:nvPr/>
        </p:nvSpPr>
        <p:spPr>
          <a:xfrm>
            <a:off x="1106292" y="1813530"/>
            <a:ext cx="3051209" cy="606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2500" b="1" spc="-150" dirty="0"/>
              <a:t>User</a:t>
            </a:r>
            <a:r>
              <a:rPr lang="ko-KR" altLang="en-US" sz="2500" b="1" spc="-150" dirty="0"/>
              <a:t> </a:t>
            </a:r>
            <a:r>
              <a:rPr lang="en-US" altLang="ko-KR" sz="2500" b="1" spc="-150" dirty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0906110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5BC0D0-F397-3191-E1F4-05265320F57D}"/>
              </a:ext>
            </a:extLst>
          </p:cNvPr>
          <p:cNvSpPr txBox="1"/>
          <p:nvPr/>
        </p:nvSpPr>
        <p:spPr>
          <a:xfrm>
            <a:off x="269321" y="171424"/>
            <a:ext cx="6880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latin typeface="+mn-ea"/>
              </a:rPr>
              <a:t>Part 2</a:t>
            </a:r>
            <a:endParaRPr lang="ko-KR" altLang="en-US" sz="16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E617F4-DACE-49AC-2F55-F7B5AA3C8B81}"/>
              </a:ext>
            </a:extLst>
          </p:cNvPr>
          <p:cNvSpPr txBox="1"/>
          <p:nvPr/>
        </p:nvSpPr>
        <p:spPr>
          <a:xfrm>
            <a:off x="957330" y="72459"/>
            <a:ext cx="31854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0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요구 사항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C03F788-EA47-3297-3AA1-767101486004}"/>
              </a:ext>
            </a:extLst>
          </p:cNvPr>
          <p:cNvSpPr/>
          <p:nvPr/>
        </p:nvSpPr>
        <p:spPr>
          <a:xfrm>
            <a:off x="0" y="0"/>
            <a:ext cx="906034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0C3FF8D-C239-242A-657C-5A704BCAC0A4}"/>
              </a:ext>
            </a:extLst>
          </p:cNvPr>
          <p:cNvCxnSpPr>
            <a:cxnSpLocks/>
          </p:cNvCxnSpPr>
          <p:nvPr/>
        </p:nvCxnSpPr>
        <p:spPr>
          <a:xfrm>
            <a:off x="906034" y="886671"/>
            <a:ext cx="112859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9C96D6F2-4E38-9AF6-1B71-7FDFA7029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8167" y="6442744"/>
            <a:ext cx="3734321" cy="41525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4C7D588-CFB0-36A7-69CE-A800F28D7984}"/>
              </a:ext>
            </a:extLst>
          </p:cNvPr>
          <p:cNvSpPr/>
          <p:nvPr/>
        </p:nvSpPr>
        <p:spPr>
          <a:xfrm>
            <a:off x="566057" y="1602968"/>
            <a:ext cx="11187609" cy="468038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9E4258-0A42-E9CC-7F98-052F829C8527}"/>
              </a:ext>
            </a:extLst>
          </p:cNvPr>
          <p:cNvSpPr txBox="1"/>
          <p:nvPr/>
        </p:nvSpPr>
        <p:spPr>
          <a:xfrm>
            <a:off x="1106292" y="2474993"/>
            <a:ext cx="10411326" cy="3553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회원은 자신이 작성한 게시판의 글을 수정</a:t>
            </a:r>
            <a:r>
              <a:rPr lang="en-US" altLang="ko-KR" sz="1900" spc="-150" dirty="0"/>
              <a:t>, </a:t>
            </a:r>
            <a:r>
              <a:rPr lang="ko-KR" altLang="en-US" sz="1900" spc="-150" dirty="0"/>
              <a:t>삭제 할 수 있다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회원은 마이페이지를 통해 자신이 회원 가입한 정보를 확인 할 수 있다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회원은 컨텐츠 별 정보 페이지를 통해 정보들을 확인 할 수 있다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회원은 컨텐츠 별 정보 페이지에 추천 및 </a:t>
            </a:r>
            <a:r>
              <a:rPr lang="ko-KR" altLang="en-US" sz="1900" spc="-150" dirty="0" err="1"/>
              <a:t>별점을</a:t>
            </a:r>
            <a:r>
              <a:rPr lang="ko-KR" altLang="en-US" sz="1900" spc="-150" dirty="0"/>
              <a:t> 줄 수 있다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검색기능을 통해 컨텐츠를 검색</a:t>
            </a:r>
            <a:r>
              <a:rPr lang="en-US" altLang="ko-KR" sz="1900" spc="-150" dirty="0"/>
              <a:t>, </a:t>
            </a:r>
            <a:r>
              <a:rPr lang="ko-KR" altLang="en-US" sz="1900" spc="-150" dirty="0"/>
              <a:t>게시판 글 내용 검색할 수 있음</a:t>
            </a:r>
            <a:endParaRPr lang="en-US" altLang="ko-KR" sz="1900" spc="-150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메뉴 버튼을 통해 각 </a:t>
            </a:r>
            <a:r>
              <a:rPr lang="ko-KR" altLang="en-US" sz="1900" spc="-150" dirty="0" err="1"/>
              <a:t>컨텐츠별</a:t>
            </a:r>
            <a:r>
              <a:rPr lang="en-US" altLang="ko-KR" sz="1900" spc="-150" dirty="0"/>
              <a:t>, </a:t>
            </a:r>
            <a:r>
              <a:rPr lang="ko-KR" altLang="en-US" sz="1900" spc="-150" dirty="0"/>
              <a:t>플랫폼 별 메뉴를 제공한다</a:t>
            </a:r>
            <a:endParaRPr lang="en-US" altLang="ko-KR" sz="1900" spc="-150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 err="1"/>
              <a:t>메인페이지에서</a:t>
            </a:r>
            <a:r>
              <a:rPr lang="ko-KR" altLang="en-US" sz="1900" spc="-150" dirty="0"/>
              <a:t> 슬라이드를 통한 인기 컨텐츠 목록을 보여준다</a:t>
            </a:r>
            <a:endParaRPr lang="en-US" altLang="ko-KR" sz="1900" spc="-150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현재 개봉순위</a:t>
            </a:r>
            <a:r>
              <a:rPr lang="en-US" altLang="ko-KR" sz="1900" spc="-150" dirty="0"/>
              <a:t>, </a:t>
            </a:r>
            <a:r>
              <a:rPr lang="ko-KR" altLang="en-US" sz="1900" spc="-150" dirty="0"/>
              <a:t>급상승 드라마</a:t>
            </a:r>
            <a:r>
              <a:rPr lang="en-US" altLang="ko-KR" sz="1900" spc="-150" dirty="0"/>
              <a:t>, </a:t>
            </a:r>
            <a:r>
              <a:rPr lang="ko-KR" altLang="en-US" sz="1900" spc="-150" dirty="0"/>
              <a:t>플랫폼 순위 등을 볼 수 있다</a:t>
            </a:r>
            <a:r>
              <a:rPr lang="en-US" altLang="ko-KR" sz="1900" spc="-150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8D433A-0FEF-C6B6-C1CE-521D34A17A3F}"/>
              </a:ext>
            </a:extLst>
          </p:cNvPr>
          <p:cNvSpPr txBox="1"/>
          <p:nvPr/>
        </p:nvSpPr>
        <p:spPr>
          <a:xfrm>
            <a:off x="1106292" y="1813530"/>
            <a:ext cx="3051209" cy="606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2500" b="1" spc="-150" dirty="0"/>
              <a:t>User</a:t>
            </a:r>
            <a:r>
              <a:rPr lang="ko-KR" altLang="en-US" sz="2500" b="1" spc="-150" dirty="0"/>
              <a:t> </a:t>
            </a:r>
            <a:r>
              <a:rPr lang="en-US" altLang="ko-KR" sz="2500" b="1" spc="-150" dirty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7946042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5BC0D0-F397-3191-E1F4-05265320F57D}"/>
              </a:ext>
            </a:extLst>
          </p:cNvPr>
          <p:cNvSpPr txBox="1"/>
          <p:nvPr/>
        </p:nvSpPr>
        <p:spPr>
          <a:xfrm>
            <a:off x="269321" y="171424"/>
            <a:ext cx="6880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latin typeface="+mn-ea"/>
              </a:rPr>
              <a:t>Part 2</a:t>
            </a:r>
            <a:endParaRPr lang="ko-KR" altLang="en-US" sz="16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E617F4-DACE-49AC-2F55-F7B5AA3C8B81}"/>
              </a:ext>
            </a:extLst>
          </p:cNvPr>
          <p:cNvSpPr txBox="1"/>
          <p:nvPr/>
        </p:nvSpPr>
        <p:spPr>
          <a:xfrm>
            <a:off x="957330" y="72459"/>
            <a:ext cx="31854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0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요구 사항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C03F788-EA47-3297-3AA1-767101486004}"/>
              </a:ext>
            </a:extLst>
          </p:cNvPr>
          <p:cNvSpPr/>
          <p:nvPr/>
        </p:nvSpPr>
        <p:spPr>
          <a:xfrm>
            <a:off x="0" y="0"/>
            <a:ext cx="906034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0C3FF8D-C239-242A-657C-5A704BCAC0A4}"/>
              </a:ext>
            </a:extLst>
          </p:cNvPr>
          <p:cNvCxnSpPr>
            <a:cxnSpLocks/>
          </p:cNvCxnSpPr>
          <p:nvPr/>
        </p:nvCxnSpPr>
        <p:spPr>
          <a:xfrm>
            <a:off x="906034" y="886671"/>
            <a:ext cx="112859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9C96D6F2-4E38-9AF6-1B71-7FDFA7029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8167" y="6442744"/>
            <a:ext cx="3734321" cy="41525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4C7D588-CFB0-36A7-69CE-A800F28D7984}"/>
              </a:ext>
            </a:extLst>
          </p:cNvPr>
          <p:cNvSpPr/>
          <p:nvPr/>
        </p:nvSpPr>
        <p:spPr>
          <a:xfrm>
            <a:off x="566057" y="1602968"/>
            <a:ext cx="11187609" cy="468038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9E4258-0A42-E9CC-7F98-052F829C8527}"/>
              </a:ext>
            </a:extLst>
          </p:cNvPr>
          <p:cNvSpPr txBox="1"/>
          <p:nvPr/>
        </p:nvSpPr>
        <p:spPr>
          <a:xfrm>
            <a:off x="1106292" y="2474993"/>
            <a:ext cx="10411326" cy="35533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회원 등급제가 존재한다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회원 포인트를 얻기 위해서는 추가 회원 정보를 작성해야 한다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회원이 게시판 글 작성</a:t>
            </a:r>
            <a:r>
              <a:rPr lang="en-US" altLang="ko-KR" sz="1900" spc="-150" dirty="0"/>
              <a:t>, </a:t>
            </a:r>
            <a:r>
              <a:rPr lang="ko-KR" altLang="en-US" sz="1900" spc="-150" dirty="0"/>
              <a:t>답변 작성을 하게 되면 포인트를 얻게 된다</a:t>
            </a:r>
            <a:endParaRPr lang="en-US" altLang="ko-KR" sz="1900" spc="-150" dirty="0"/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포인트를 얻게 되고 회원에 대한 혜택을 준다</a:t>
            </a:r>
            <a:r>
              <a:rPr lang="en-US" altLang="ko-KR" sz="1900" spc="-150" dirty="0"/>
              <a:t>. (</a:t>
            </a:r>
            <a:r>
              <a:rPr lang="ko-KR" altLang="en-US" sz="1900" spc="-150" dirty="0"/>
              <a:t>게시글 작성 시 강조 기능</a:t>
            </a:r>
            <a:r>
              <a:rPr lang="en-US" altLang="ko-KR" sz="1900" spc="-150" dirty="0"/>
              <a:t>)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 err="1"/>
              <a:t>인플루언서로</a:t>
            </a:r>
            <a:r>
              <a:rPr lang="ko-KR" altLang="en-US" sz="1900" spc="-150" dirty="0"/>
              <a:t> 채택되어 관련 포스트를 작성 할 수 있다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박스오피스 탭을 통해 현재 박스오피스 관객수를 비교해서 볼 수 있다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각 </a:t>
            </a:r>
            <a:r>
              <a:rPr lang="en-US" altLang="ko-KR" sz="1900" spc="-150" dirty="0"/>
              <a:t>OTT</a:t>
            </a:r>
            <a:r>
              <a:rPr lang="ko-KR" altLang="en-US" sz="1900" spc="-150" dirty="0"/>
              <a:t>별 이용 요금 </a:t>
            </a:r>
            <a:r>
              <a:rPr lang="ko-KR" altLang="en-US" sz="1900" spc="-150" dirty="0" err="1"/>
              <a:t>쉐어</a:t>
            </a:r>
            <a:r>
              <a:rPr lang="ko-KR" altLang="en-US" sz="1900" spc="-150" dirty="0"/>
              <a:t> 서비스가 존재한다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이벤트 탭을 통해 </a:t>
            </a:r>
            <a:r>
              <a:rPr lang="en-US" altLang="ko-KR" sz="1900" spc="-150" dirty="0"/>
              <a:t>OTT</a:t>
            </a:r>
            <a:r>
              <a:rPr lang="ko-KR" altLang="en-US" sz="1900" spc="-150" dirty="0"/>
              <a:t> 컨텐츠</a:t>
            </a:r>
            <a:r>
              <a:rPr lang="en-US" altLang="ko-KR" sz="1900" spc="-150" dirty="0"/>
              <a:t> </a:t>
            </a:r>
            <a:r>
              <a:rPr lang="ko-KR" altLang="en-US" sz="1900" spc="-150" dirty="0"/>
              <a:t>회원권</a:t>
            </a:r>
            <a:r>
              <a:rPr lang="en-US" altLang="ko-KR" sz="1900" spc="-150" dirty="0"/>
              <a:t>, </a:t>
            </a:r>
            <a:r>
              <a:rPr lang="ko-KR" altLang="en-US" sz="1900" spc="-150" dirty="0"/>
              <a:t>영화 예매권 등 이벤트를 할 수 있다</a:t>
            </a:r>
            <a:r>
              <a:rPr lang="en-US" altLang="ko-KR" sz="1900" spc="-150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8D433A-0FEF-C6B6-C1CE-521D34A17A3F}"/>
              </a:ext>
            </a:extLst>
          </p:cNvPr>
          <p:cNvSpPr txBox="1"/>
          <p:nvPr/>
        </p:nvSpPr>
        <p:spPr>
          <a:xfrm>
            <a:off x="1106292" y="1813530"/>
            <a:ext cx="3051209" cy="606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2500" b="1" spc="-150" dirty="0"/>
              <a:t>User</a:t>
            </a:r>
            <a:r>
              <a:rPr lang="ko-KR" altLang="en-US" sz="2500" b="1" spc="-150" dirty="0"/>
              <a:t> </a:t>
            </a:r>
            <a:r>
              <a:rPr lang="en-US" altLang="ko-KR" sz="2500" b="1" spc="-150" dirty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39184707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5BC0D0-F397-3191-E1F4-05265320F57D}"/>
              </a:ext>
            </a:extLst>
          </p:cNvPr>
          <p:cNvSpPr txBox="1"/>
          <p:nvPr/>
        </p:nvSpPr>
        <p:spPr>
          <a:xfrm>
            <a:off x="269321" y="171424"/>
            <a:ext cx="6880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latin typeface="+mn-ea"/>
              </a:rPr>
              <a:t>Part 2</a:t>
            </a:r>
            <a:endParaRPr lang="ko-KR" altLang="en-US" sz="16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E617F4-DACE-49AC-2F55-F7B5AA3C8B81}"/>
              </a:ext>
            </a:extLst>
          </p:cNvPr>
          <p:cNvSpPr txBox="1"/>
          <p:nvPr/>
        </p:nvSpPr>
        <p:spPr>
          <a:xfrm>
            <a:off x="957330" y="72459"/>
            <a:ext cx="31854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0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요구 사항 분석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C03F788-EA47-3297-3AA1-767101486004}"/>
              </a:ext>
            </a:extLst>
          </p:cNvPr>
          <p:cNvSpPr/>
          <p:nvPr/>
        </p:nvSpPr>
        <p:spPr>
          <a:xfrm>
            <a:off x="0" y="0"/>
            <a:ext cx="906034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0C3FF8D-C239-242A-657C-5A704BCAC0A4}"/>
              </a:ext>
            </a:extLst>
          </p:cNvPr>
          <p:cNvCxnSpPr>
            <a:cxnSpLocks/>
          </p:cNvCxnSpPr>
          <p:nvPr/>
        </p:nvCxnSpPr>
        <p:spPr>
          <a:xfrm>
            <a:off x="906034" y="886671"/>
            <a:ext cx="112859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9C96D6F2-4E38-9AF6-1B71-7FDFA7029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8167" y="6442744"/>
            <a:ext cx="3734321" cy="41525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4C7D588-CFB0-36A7-69CE-A800F28D7984}"/>
              </a:ext>
            </a:extLst>
          </p:cNvPr>
          <p:cNvSpPr/>
          <p:nvPr/>
        </p:nvSpPr>
        <p:spPr>
          <a:xfrm>
            <a:off x="566057" y="1602968"/>
            <a:ext cx="11187609" cy="468038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39E4258-0A42-E9CC-7F98-052F829C8527}"/>
              </a:ext>
            </a:extLst>
          </p:cNvPr>
          <p:cNvSpPr txBox="1"/>
          <p:nvPr/>
        </p:nvSpPr>
        <p:spPr>
          <a:xfrm>
            <a:off x="1106292" y="2474993"/>
            <a:ext cx="10411326" cy="3117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로그인 시</a:t>
            </a:r>
            <a:r>
              <a:rPr lang="en-US" altLang="ko-KR" sz="1900" spc="-150" dirty="0"/>
              <a:t>, </a:t>
            </a:r>
            <a:r>
              <a:rPr lang="ko-KR" altLang="en-US" sz="1900" spc="-150" dirty="0"/>
              <a:t>관리자로 구분된다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관리자 로그인 시 관리자 페이지로 이동한다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관리자는 컨텐츠 정보를 삽입</a:t>
            </a:r>
            <a:r>
              <a:rPr lang="en-US" altLang="ko-KR" sz="1900" spc="-150" dirty="0"/>
              <a:t>, </a:t>
            </a:r>
            <a:r>
              <a:rPr lang="ko-KR" altLang="en-US" sz="1900" spc="-150" dirty="0"/>
              <a:t>삭제</a:t>
            </a:r>
            <a:r>
              <a:rPr lang="en-US" altLang="ko-KR" sz="1900" spc="-150" dirty="0"/>
              <a:t>, </a:t>
            </a:r>
            <a:r>
              <a:rPr lang="ko-KR" altLang="en-US" sz="1900" spc="-150" dirty="0"/>
              <a:t>수정할 수 있다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관리자는 회원 에 대한 조회 및 회원 삭제를 할 수 있다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관리자는 게시판 글 및 답변을 삭제할 수 있다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관리자는 이벤트 페이지를 통해 이벤트 관련 게시글 작성을 할 수 있다</a:t>
            </a:r>
            <a:r>
              <a:rPr lang="en-US" altLang="ko-KR" sz="1900" spc="-150" dirty="0"/>
              <a:t>.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900" spc="-150" dirty="0"/>
              <a:t>관리자는 회원등급제도를 통해 회원에 대한 등급 설정을 할 수 있다</a:t>
            </a:r>
            <a:r>
              <a:rPr lang="en-US" altLang="ko-KR" sz="1900" spc="-150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8D433A-0FEF-C6B6-C1CE-521D34A17A3F}"/>
              </a:ext>
            </a:extLst>
          </p:cNvPr>
          <p:cNvSpPr txBox="1"/>
          <p:nvPr/>
        </p:nvSpPr>
        <p:spPr>
          <a:xfrm>
            <a:off x="1106292" y="1813530"/>
            <a:ext cx="3051209" cy="606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2500" b="1" spc="-150" dirty="0"/>
              <a:t>Admin Story</a:t>
            </a:r>
          </a:p>
        </p:txBody>
      </p:sp>
    </p:spTree>
    <p:extLst>
      <p:ext uri="{BB962C8B-B14F-4D97-AF65-F5344CB8AC3E}">
        <p14:creationId xmlns:p14="http://schemas.microsoft.com/office/powerpoint/2010/main" val="23128771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5BC0D0-F397-3191-E1F4-05265320F57D}"/>
              </a:ext>
            </a:extLst>
          </p:cNvPr>
          <p:cNvSpPr txBox="1"/>
          <p:nvPr/>
        </p:nvSpPr>
        <p:spPr>
          <a:xfrm>
            <a:off x="269321" y="171424"/>
            <a:ext cx="6880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latin typeface="+mn-ea"/>
              </a:rPr>
              <a:t>Part 3</a:t>
            </a:r>
            <a:endParaRPr lang="ko-KR" altLang="en-US" sz="16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E617F4-DACE-49AC-2F55-F7B5AA3C8B81}"/>
              </a:ext>
            </a:extLst>
          </p:cNvPr>
          <p:cNvSpPr txBox="1"/>
          <p:nvPr/>
        </p:nvSpPr>
        <p:spPr>
          <a:xfrm>
            <a:off x="957330" y="72459"/>
            <a:ext cx="26340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0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서비스 소개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C03F788-EA47-3297-3AA1-767101486004}"/>
              </a:ext>
            </a:extLst>
          </p:cNvPr>
          <p:cNvSpPr/>
          <p:nvPr/>
        </p:nvSpPr>
        <p:spPr>
          <a:xfrm>
            <a:off x="0" y="0"/>
            <a:ext cx="906034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0C3FF8D-C239-242A-657C-5A704BCAC0A4}"/>
              </a:ext>
            </a:extLst>
          </p:cNvPr>
          <p:cNvCxnSpPr>
            <a:cxnSpLocks/>
          </p:cNvCxnSpPr>
          <p:nvPr/>
        </p:nvCxnSpPr>
        <p:spPr>
          <a:xfrm>
            <a:off x="906034" y="886671"/>
            <a:ext cx="112859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9C96D6F2-4E38-9AF6-1B71-7FDFA7029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8167" y="6442744"/>
            <a:ext cx="3734321" cy="41525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4C7D588-CFB0-36A7-69CE-A800F28D7984}"/>
              </a:ext>
            </a:extLst>
          </p:cNvPr>
          <p:cNvSpPr/>
          <p:nvPr/>
        </p:nvSpPr>
        <p:spPr>
          <a:xfrm>
            <a:off x="566057" y="1602968"/>
            <a:ext cx="11187609" cy="468038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2244ABE-4F05-1824-3E4D-E533F5E7D38D}"/>
              </a:ext>
            </a:extLst>
          </p:cNvPr>
          <p:cNvSpPr/>
          <p:nvPr/>
        </p:nvSpPr>
        <p:spPr>
          <a:xfrm>
            <a:off x="1149835" y="1072231"/>
            <a:ext cx="10275971" cy="12121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66EF715-D365-6246-9929-1C373068AAC6}"/>
              </a:ext>
            </a:extLst>
          </p:cNvPr>
          <p:cNvSpPr txBox="1"/>
          <p:nvPr/>
        </p:nvSpPr>
        <p:spPr>
          <a:xfrm>
            <a:off x="1499379" y="1401288"/>
            <a:ext cx="9542786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000" spc="-300" dirty="0">
                <a:solidFill>
                  <a:schemeClr val="bg1"/>
                </a:solidFill>
              </a:rPr>
              <a:t>“ </a:t>
            </a:r>
            <a:r>
              <a:rPr lang="ko-KR" altLang="en-US" sz="3000" spc="-300" dirty="0">
                <a:solidFill>
                  <a:schemeClr val="bg1"/>
                </a:solidFill>
              </a:rPr>
              <a:t>뭘 봐야할 지 모를 때 오셔서 찾아보세요</a:t>
            </a:r>
            <a:r>
              <a:rPr lang="en-US" altLang="ko-KR" sz="3000" spc="-300" dirty="0">
                <a:solidFill>
                  <a:schemeClr val="bg1"/>
                </a:solidFill>
              </a:rPr>
              <a:t>!”</a:t>
            </a:r>
            <a:endParaRPr lang="ko-KR" altLang="en-US" sz="3000" spc="-3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4358AC-1A9A-7D60-704E-F4A903D28613}"/>
              </a:ext>
            </a:extLst>
          </p:cNvPr>
          <p:cNvSpPr txBox="1"/>
          <p:nvPr/>
        </p:nvSpPr>
        <p:spPr>
          <a:xfrm>
            <a:off x="957330" y="4181873"/>
            <a:ext cx="488520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0" i="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영화</a:t>
            </a:r>
            <a:r>
              <a:rPr lang="en-US" altLang="ko-KR" sz="2000" b="0" i="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OTT </a:t>
            </a:r>
            <a:r>
              <a:rPr lang="ko-KR" altLang="en-US" sz="2000" b="0" i="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서비스를 이용하는 고객들에게 각 작품들의 정보를 제공하고 추천해주는 서비스</a:t>
            </a:r>
            <a:endParaRPr lang="en-US" altLang="ko-KR" sz="2000" b="0" i="0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0D2ECE84-5BF3-7526-C863-68AEC4908E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7265866"/>
              </p:ext>
            </p:extLst>
          </p:nvPr>
        </p:nvGraphicFramePr>
        <p:xfrm>
          <a:off x="6205713" y="3272169"/>
          <a:ext cx="5184775" cy="1819408"/>
        </p:xfrm>
        <a:graphic>
          <a:graphicData uri="http://schemas.openxmlformats.org/drawingml/2006/table">
            <a:tbl>
              <a:tblPr firstRow="1" firstCol="1">
                <a:tableStyleId>{5C22544A-7EE6-4342-B048-85BDC9FD1C3A}</a:tableStyleId>
              </a:tblPr>
              <a:tblGrid>
                <a:gridCol w="1220990">
                  <a:extLst>
                    <a:ext uri="{9D8B030D-6E8A-4147-A177-3AD203B41FA5}">
                      <a16:colId xmlns:a16="http://schemas.microsoft.com/office/drawing/2014/main" val="685935265"/>
                    </a:ext>
                  </a:extLst>
                </a:gridCol>
                <a:gridCol w="3963785">
                  <a:extLst>
                    <a:ext uri="{9D8B030D-6E8A-4147-A177-3AD203B41FA5}">
                      <a16:colId xmlns:a16="http://schemas.microsoft.com/office/drawing/2014/main" val="1320259214"/>
                    </a:ext>
                  </a:extLst>
                </a:gridCol>
              </a:tblGrid>
              <a:tr h="38710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i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이름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b="0" i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MONOTT(</a:t>
                      </a:r>
                      <a:r>
                        <a:rPr lang="ko-KR" altLang="en-US" sz="1400" b="0" i="0" dirty="0" err="1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모노티티</a:t>
                      </a:r>
                      <a:r>
                        <a:rPr lang="en-US" altLang="ko-KR" sz="1400" b="0" i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) – </a:t>
                      </a:r>
                      <a:r>
                        <a:rPr lang="en-US" altLang="ko-KR" sz="1400" b="0" i="0" dirty="0" err="1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MOvie</a:t>
                      </a:r>
                      <a:r>
                        <a:rPr lang="ko-KR" altLang="en-US" sz="1400" b="0" i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</a:t>
                      </a:r>
                      <a:r>
                        <a:rPr lang="en-US" altLang="ko-KR" sz="1400" b="0" i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&amp;</a:t>
                      </a:r>
                      <a:r>
                        <a:rPr lang="ko-KR" altLang="en-US" sz="1400" b="0" i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 </a:t>
                      </a:r>
                      <a:r>
                        <a:rPr lang="en-US" altLang="ko-KR" sz="1400" b="0" i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OTT</a:t>
                      </a:r>
                      <a:endParaRPr lang="ko-KR" altLang="en-US" sz="1400" b="0" i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2510307"/>
                  </a:ext>
                </a:extLst>
              </a:tr>
              <a:tr h="658084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i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고객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i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영화를 사랑하시는 분들</a:t>
                      </a:r>
                      <a:r>
                        <a:rPr lang="en-US" altLang="ko-KR" sz="1400" b="0" i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, OTT </a:t>
                      </a:r>
                      <a:r>
                        <a:rPr lang="ko-KR" altLang="en-US" sz="1400" b="0" i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서비스 이용자</a:t>
                      </a:r>
                      <a:endParaRPr lang="en-US" altLang="ko-KR" sz="1400" b="0" i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3347715"/>
                  </a:ext>
                </a:extLst>
              </a:tr>
              <a:tr h="38710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i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분류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b="0" i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웹 페이지 커뮤니티</a:t>
                      </a: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2235194"/>
                  </a:ext>
                </a:extLst>
              </a:tr>
              <a:tr h="38710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400" b="0" i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도메인</a:t>
                      </a:r>
                      <a:endParaRPr lang="en-US" altLang="ko-KR" sz="1400" b="0" i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Font typeface="Arial" panose="020B0604020202020204" pitchFamily="34" charset="0"/>
                        <a:buNone/>
                      </a:pPr>
                      <a:r>
                        <a:rPr lang="en-US" altLang="ko-KR" sz="1400" b="0" i="0" dirty="0">
                          <a:solidFill>
                            <a:schemeClr val="tx1"/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</a:rPr>
                        <a:t>www.monott.com</a:t>
                      </a:r>
                      <a:endParaRPr lang="ko-KR" altLang="en-US" sz="1400" b="0" i="0" dirty="0">
                        <a:solidFill>
                          <a:schemeClr val="tx1"/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6119158"/>
                  </a:ext>
                </a:extLst>
              </a:tr>
            </a:tbl>
          </a:graphicData>
        </a:graphic>
      </p:graphicFrame>
      <p:pic>
        <p:nvPicPr>
          <p:cNvPr id="15" name="그림 14">
            <a:extLst>
              <a:ext uri="{FF2B5EF4-FFF2-40B4-BE49-F238E27FC236}">
                <a16:creationId xmlns:a16="http://schemas.microsoft.com/office/drawing/2014/main" id="{1B7BE50E-8E54-050F-DDD1-85194C3A5F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3193" y="2966136"/>
            <a:ext cx="4185385" cy="903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077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5BC0D0-F397-3191-E1F4-05265320F57D}"/>
              </a:ext>
            </a:extLst>
          </p:cNvPr>
          <p:cNvSpPr txBox="1"/>
          <p:nvPr/>
        </p:nvSpPr>
        <p:spPr>
          <a:xfrm>
            <a:off x="269321" y="171424"/>
            <a:ext cx="6880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latin typeface="+mn-ea"/>
              </a:rPr>
              <a:t>Part 3</a:t>
            </a:r>
            <a:endParaRPr lang="ko-KR" altLang="en-US" sz="16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E617F4-DACE-49AC-2F55-F7B5AA3C8B81}"/>
              </a:ext>
            </a:extLst>
          </p:cNvPr>
          <p:cNvSpPr txBox="1"/>
          <p:nvPr/>
        </p:nvSpPr>
        <p:spPr>
          <a:xfrm>
            <a:off x="957330" y="72459"/>
            <a:ext cx="27109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0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서비스  특징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C03F788-EA47-3297-3AA1-767101486004}"/>
              </a:ext>
            </a:extLst>
          </p:cNvPr>
          <p:cNvSpPr/>
          <p:nvPr/>
        </p:nvSpPr>
        <p:spPr>
          <a:xfrm>
            <a:off x="0" y="0"/>
            <a:ext cx="906034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0C3FF8D-C239-242A-657C-5A704BCAC0A4}"/>
              </a:ext>
            </a:extLst>
          </p:cNvPr>
          <p:cNvCxnSpPr>
            <a:cxnSpLocks/>
          </p:cNvCxnSpPr>
          <p:nvPr/>
        </p:nvCxnSpPr>
        <p:spPr>
          <a:xfrm>
            <a:off x="906034" y="886671"/>
            <a:ext cx="112859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9C96D6F2-4E38-9AF6-1B71-7FDFA7029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8167" y="6442744"/>
            <a:ext cx="3734321" cy="41525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654894AE-3F10-EC10-0B9C-3842C3D3E586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8158" y="988639"/>
            <a:ext cx="2475681" cy="200537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1B1393DD-0782-AF53-FAE6-D56BE08F16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9807" y="5535483"/>
            <a:ext cx="3052384" cy="65903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81EFB3CD-B3A4-57B9-671F-8B3CE1207D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978" y="3752743"/>
            <a:ext cx="1059039" cy="571994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FA591059-806B-1A3E-2720-942970576A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33488" y="3095983"/>
            <a:ext cx="1493901" cy="462398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B9E481B6-8A76-90F6-7EE0-864474E260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96472" y="3745332"/>
            <a:ext cx="718702" cy="553999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3508CA54-2387-52BC-7C60-1F1420C2B4B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78735" y="4575965"/>
            <a:ext cx="1776964" cy="604810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97E3851A-315C-EFD8-E2D2-155DFE78FA2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47235" y="3024777"/>
            <a:ext cx="1568572" cy="60481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587C1190-5AA0-2B03-E0CB-A312A659DFB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265327" y="3406080"/>
            <a:ext cx="1190372" cy="781932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64200838-A91E-3B96-63CA-3B14CE52951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8305898" y="3808494"/>
            <a:ext cx="1776964" cy="740730"/>
          </a:xfrm>
          <a:prstGeom prst="rect">
            <a:avLst/>
          </a:prstGeom>
        </p:spPr>
      </p:pic>
      <p:sp>
        <p:nvSpPr>
          <p:cNvPr id="26" name="화살표: 굽음 25">
            <a:extLst>
              <a:ext uri="{FF2B5EF4-FFF2-40B4-BE49-F238E27FC236}">
                <a16:creationId xmlns:a16="http://schemas.microsoft.com/office/drawing/2014/main" id="{FD504DCB-C2F9-82B0-9F9D-37A9390EADC9}"/>
              </a:ext>
            </a:extLst>
          </p:cNvPr>
          <p:cNvSpPr/>
          <p:nvPr/>
        </p:nvSpPr>
        <p:spPr>
          <a:xfrm rot="16200000" flipH="1">
            <a:off x="2564071" y="1322584"/>
            <a:ext cx="1240958" cy="2093186"/>
          </a:xfrm>
          <a:prstGeom prst="ben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7" name="화살표: 굽음 26">
            <a:extLst>
              <a:ext uri="{FF2B5EF4-FFF2-40B4-BE49-F238E27FC236}">
                <a16:creationId xmlns:a16="http://schemas.microsoft.com/office/drawing/2014/main" id="{78EAF87F-78C2-DD57-4C53-7FF26D833EF3}"/>
              </a:ext>
            </a:extLst>
          </p:cNvPr>
          <p:cNvSpPr/>
          <p:nvPr/>
        </p:nvSpPr>
        <p:spPr>
          <a:xfrm rot="5400000">
            <a:off x="8174397" y="1317778"/>
            <a:ext cx="1240958" cy="2093186"/>
          </a:xfrm>
          <a:prstGeom prst="ben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화살표: 왼쪽/오른쪽/위쪽 27">
            <a:extLst>
              <a:ext uri="{FF2B5EF4-FFF2-40B4-BE49-F238E27FC236}">
                <a16:creationId xmlns:a16="http://schemas.microsoft.com/office/drawing/2014/main" id="{64D714F3-B6DC-3924-8712-E1CC770B5246}"/>
              </a:ext>
            </a:extLst>
          </p:cNvPr>
          <p:cNvSpPr/>
          <p:nvPr/>
        </p:nvSpPr>
        <p:spPr>
          <a:xfrm flipV="1">
            <a:off x="4294004" y="3597598"/>
            <a:ext cx="3454279" cy="1409827"/>
          </a:xfrm>
          <a:prstGeom prst="leftRightUpArrow">
            <a:avLst>
              <a:gd name="adj1" fmla="val 17588"/>
              <a:gd name="adj2" fmla="val 25000"/>
              <a:gd name="adj3" fmla="val 2500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27732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5BC0D0-F397-3191-E1F4-05265320F57D}"/>
              </a:ext>
            </a:extLst>
          </p:cNvPr>
          <p:cNvSpPr txBox="1"/>
          <p:nvPr/>
        </p:nvSpPr>
        <p:spPr>
          <a:xfrm>
            <a:off x="281760" y="171424"/>
            <a:ext cx="675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latin typeface="+mn-ea"/>
              </a:rPr>
              <a:t>Part 4</a:t>
            </a:r>
            <a:endParaRPr lang="ko-KR" altLang="en-US" sz="16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E617F4-DACE-49AC-2F55-F7B5AA3C8B81}"/>
              </a:ext>
            </a:extLst>
          </p:cNvPr>
          <p:cNvSpPr txBox="1"/>
          <p:nvPr/>
        </p:nvSpPr>
        <p:spPr>
          <a:xfrm>
            <a:off x="957330" y="72459"/>
            <a:ext cx="21595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0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매출 계획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C03F788-EA47-3297-3AA1-767101486004}"/>
              </a:ext>
            </a:extLst>
          </p:cNvPr>
          <p:cNvSpPr/>
          <p:nvPr/>
        </p:nvSpPr>
        <p:spPr>
          <a:xfrm>
            <a:off x="0" y="0"/>
            <a:ext cx="906034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0C3FF8D-C239-242A-657C-5A704BCAC0A4}"/>
              </a:ext>
            </a:extLst>
          </p:cNvPr>
          <p:cNvCxnSpPr>
            <a:cxnSpLocks/>
          </p:cNvCxnSpPr>
          <p:nvPr/>
        </p:nvCxnSpPr>
        <p:spPr>
          <a:xfrm>
            <a:off x="906034" y="886671"/>
            <a:ext cx="112859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9C96D6F2-4E38-9AF6-1B71-7FDFA7029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8167" y="6442744"/>
            <a:ext cx="3734321" cy="415255"/>
          </a:xfrm>
          <a:prstGeom prst="rect">
            <a:avLst/>
          </a:prstGeom>
        </p:spPr>
      </p:pic>
      <p:sp>
        <p:nvSpPr>
          <p:cNvPr id="24" name="직사각형 23">
            <a:extLst>
              <a:ext uri="{FF2B5EF4-FFF2-40B4-BE49-F238E27FC236}">
                <a16:creationId xmlns:a16="http://schemas.microsoft.com/office/drawing/2014/main" id="{76B58C5B-8193-74E2-16F1-1B1E01F935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667554" y="3916116"/>
            <a:ext cx="650329" cy="206688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algn="ctr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</p:spPr>
        <p:txBody>
          <a:bodyPr wrap="none" lIns="36000" tIns="36000" rIns="36000" bIns="36000"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/>
              <a:t>찾아보기</a:t>
            </a: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848BFCD6-3F50-DA82-184E-6C129ED6E8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002" y="3897835"/>
            <a:ext cx="3274262" cy="253544"/>
          </a:xfrm>
          <a:prstGeom prst="rect">
            <a:avLst/>
          </a:prstGeom>
          <a:noFill/>
          <a:ln w="6350" algn="ctr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</p:spPr>
        <p:txBody>
          <a:bodyPr wrap="none" lIns="36000" tIns="36000" rIns="36000" bIns="36000" anchor="t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000" dirty="0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160397B6-E035-B266-AC07-DA4FD25420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002" y="4208729"/>
            <a:ext cx="3274262" cy="253544"/>
          </a:xfrm>
          <a:prstGeom prst="rect">
            <a:avLst/>
          </a:prstGeom>
          <a:noFill/>
          <a:ln w="6350" algn="ctr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</p:spPr>
        <p:txBody>
          <a:bodyPr wrap="none" lIns="36000" tIns="36000" rIns="36000" bIns="36000" anchor="t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000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C104581B-01BD-A849-7468-06649B64D862}"/>
              </a:ext>
            </a:extLst>
          </p:cNvPr>
          <p:cNvSpPr/>
          <p:nvPr/>
        </p:nvSpPr>
        <p:spPr>
          <a:xfrm>
            <a:off x="5279992" y="3906350"/>
            <a:ext cx="917239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dirty="0"/>
              <a:t>＊배너 이미지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6E2B7499-8E83-94F3-3C2F-7EB9FD2C8781}"/>
              </a:ext>
            </a:extLst>
          </p:cNvPr>
          <p:cNvSpPr/>
          <p:nvPr/>
        </p:nvSpPr>
        <p:spPr>
          <a:xfrm>
            <a:off x="5510824" y="4215655"/>
            <a:ext cx="68640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dirty="0"/>
              <a:t>링크 주소</a:t>
            </a: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99D204F9-0278-255D-C493-FADA2CA0121B}"/>
              </a:ext>
            </a:extLst>
          </p:cNvPr>
          <p:cNvSpPr/>
          <p:nvPr/>
        </p:nvSpPr>
        <p:spPr>
          <a:xfrm>
            <a:off x="9589176" y="4215655"/>
            <a:ext cx="1552028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dirty="0"/>
              <a:t>○새 창</a:t>
            </a:r>
            <a:r>
              <a:rPr lang="en-US" altLang="ko-KR" sz="900" dirty="0"/>
              <a:t>(Blank)  </a:t>
            </a:r>
            <a:r>
              <a:rPr lang="ko-KR" altLang="en-US" sz="900" dirty="0"/>
              <a:t>○본 창</a:t>
            </a:r>
            <a:r>
              <a:rPr lang="en-US" altLang="ko-KR" sz="900" dirty="0"/>
              <a:t>(Self)</a:t>
            </a:r>
            <a:endParaRPr lang="ko-KR" altLang="en-US" sz="900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46A54400-3F1E-D819-E55A-FCB69C085975}"/>
              </a:ext>
            </a:extLst>
          </p:cNvPr>
          <p:cNvSpPr/>
          <p:nvPr/>
        </p:nvSpPr>
        <p:spPr>
          <a:xfrm>
            <a:off x="6248002" y="3043215"/>
            <a:ext cx="5065516" cy="777280"/>
          </a:xfrm>
          <a:prstGeom prst="rect">
            <a:avLst/>
          </a:prstGeom>
          <a:noFill/>
          <a:ln w="6350" algn="ctr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</p:spPr>
        <p:txBody>
          <a:bodyPr wrap="none" lIns="36000" tIns="36000" rIns="36000" bIns="36000" anchor="ctr"/>
          <a:lstStyle/>
          <a:p>
            <a:pPr algn="ctr"/>
            <a:r>
              <a:rPr lang="ko-KR" altLang="en-US" sz="900" dirty="0"/>
              <a:t>등록된 배너가 없습니다</a:t>
            </a:r>
            <a:r>
              <a:rPr lang="en-US" altLang="ko-KR" sz="900" dirty="0"/>
              <a:t>.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FCDE5382-1A28-0921-C490-DA4B88C36475}"/>
              </a:ext>
            </a:extLst>
          </p:cNvPr>
          <p:cNvSpPr/>
          <p:nvPr/>
        </p:nvSpPr>
        <p:spPr>
          <a:xfrm>
            <a:off x="7185721" y="3362873"/>
            <a:ext cx="65" cy="16158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>
            <a:spAutoFit/>
          </a:bodyPr>
          <a:lstStyle/>
          <a:p>
            <a:endParaRPr lang="en-US" altLang="ko-KR" sz="1050" dirty="0"/>
          </a:p>
        </p:txBody>
      </p:sp>
      <p:sp>
        <p:nvSpPr>
          <p:cNvPr id="35" name="모서리가 둥근 직사각형 68">
            <a:extLst>
              <a:ext uri="{FF2B5EF4-FFF2-40B4-BE49-F238E27FC236}">
                <a16:creationId xmlns:a16="http://schemas.microsoft.com/office/drawing/2014/main" id="{ABA946F0-6E1C-357D-661E-AB79A45B8065}"/>
              </a:ext>
            </a:extLst>
          </p:cNvPr>
          <p:cNvSpPr/>
          <p:nvPr/>
        </p:nvSpPr>
        <p:spPr>
          <a:xfrm>
            <a:off x="5279991" y="2933011"/>
            <a:ext cx="6106292" cy="1995433"/>
          </a:xfrm>
          <a:prstGeom prst="roundRect">
            <a:avLst>
              <a:gd name="adj" fmla="val 0"/>
            </a:avLst>
          </a:prstGeom>
          <a:noFill/>
          <a:ln w="3175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/>
            <a:endParaRPr lang="ko-KR" altLang="en-US" sz="1000">
              <a:solidFill>
                <a:schemeClr val="tx1"/>
              </a:solidFill>
              <a:latin typeface="+mn-ea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3BAFFD55-23B9-F7BA-4AC9-02472BE878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48002" y="4542104"/>
            <a:ext cx="3274262" cy="253544"/>
          </a:xfrm>
          <a:prstGeom prst="rect">
            <a:avLst/>
          </a:prstGeom>
          <a:noFill/>
          <a:ln w="6350" algn="ctr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</p:spPr>
        <p:txBody>
          <a:bodyPr wrap="none" lIns="36000" tIns="36000" rIns="36000" bIns="36000" anchor="t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sz="1000" dirty="0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BF1D5FE7-0EF4-7C01-48A3-8F9D8468D0D9}"/>
              </a:ext>
            </a:extLst>
          </p:cNvPr>
          <p:cNvSpPr/>
          <p:nvPr/>
        </p:nvSpPr>
        <p:spPr>
          <a:xfrm>
            <a:off x="5395408" y="4550196"/>
            <a:ext cx="801823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dirty="0"/>
              <a:t>대체 텍스트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65AA4609-4332-0A92-E703-A686270A7A4C}"/>
              </a:ext>
            </a:extLst>
          </p:cNvPr>
          <p:cNvSpPr/>
          <p:nvPr/>
        </p:nvSpPr>
        <p:spPr>
          <a:xfrm>
            <a:off x="6027972" y="3055553"/>
            <a:ext cx="123136" cy="127941"/>
          </a:xfrm>
          <a:prstGeom prst="rect">
            <a:avLst/>
          </a:prstGeom>
          <a:noFill/>
          <a:ln w="6350" algn="ctr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</p:spPr>
        <p:txBody>
          <a:bodyPr wrap="none" lIns="36000" tIns="36000" rIns="36000" bIns="36000" anchor="t"/>
          <a:lstStyle/>
          <a:p>
            <a:endParaRPr lang="en-US" altLang="ko-KR" sz="10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5556CB01-62AC-6211-E1ED-5DA451EB98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7959" y="3021957"/>
            <a:ext cx="1230656" cy="233055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6AEDB635-074E-8A94-7DA8-1E07A75FFE8B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7292" y="2036609"/>
            <a:ext cx="7794171" cy="387884"/>
          </a:xfrm>
          <a:prstGeom prst="rect">
            <a:avLst/>
          </a:prstGeom>
        </p:spPr>
      </p:pic>
      <p:sp>
        <p:nvSpPr>
          <p:cNvPr id="39" name="TextBox 38">
            <a:extLst>
              <a:ext uri="{FF2B5EF4-FFF2-40B4-BE49-F238E27FC236}">
                <a16:creationId xmlns:a16="http://schemas.microsoft.com/office/drawing/2014/main" id="{59B1D49C-D88D-5C4C-AB7D-1308EE29EC6B}"/>
              </a:ext>
            </a:extLst>
          </p:cNvPr>
          <p:cNvSpPr txBox="1"/>
          <p:nvPr/>
        </p:nvSpPr>
        <p:spPr>
          <a:xfrm>
            <a:off x="957330" y="960044"/>
            <a:ext cx="3051209" cy="606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2500" b="1" spc="-150" dirty="0"/>
              <a:t>배너 광고</a:t>
            </a:r>
            <a:endParaRPr lang="en-US" altLang="ko-KR" sz="2500" b="1" spc="-15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656D0C63-E86C-899E-E722-505EE65CC764}"/>
              </a:ext>
            </a:extLst>
          </p:cNvPr>
          <p:cNvSpPr txBox="1"/>
          <p:nvPr/>
        </p:nvSpPr>
        <p:spPr>
          <a:xfrm>
            <a:off x="1080241" y="1627262"/>
            <a:ext cx="14026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0" i="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상단 배너</a:t>
            </a:r>
            <a:endParaRPr lang="en-US" altLang="ko-KR" sz="2000" b="0" i="0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22818D8-0D20-4F74-6879-27B2026934B4}"/>
              </a:ext>
            </a:extLst>
          </p:cNvPr>
          <p:cNvSpPr txBox="1"/>
          <p:nvPr/>
        </p:nvSpPr>
        <p:spPr>
          <a:xfrm>
            <a:off x="1080241" y="2557909"/>
            <a:ext cx="15932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0" i="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사이드 배너</a:t>
            </a:r>
            <a:endParaRPr lang="en-US" altLang="ko-KR" sz="2000" b="0" i="0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02A5548-26DB-39C2-0D11-B11BBCE36A77}"/>
              </a:ext>
            </a:extLst>
          </p:cNvPr>
          <p:cNvSpPr txBox="1"/>
          <p:nvPr/>
        </p:nvSpPr>
        <p:spPr>
          <a:xfrm>
            <a:off x="5279990" y="4952402"/>
            <a:ext cx="48306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관리자 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(Admin)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 배너 추가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수정</a:t>
            </a:r>
            <a:r>
              <a:rPr lang="en-US" altLang="ko-KR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20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삭제</a:t>
            </a:r>
            <a:endParaRPr lang="en-US" altLang="ko-KR" sz="2000" b="0" i="0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DEB56C4C-6E26-FD30-6C34-6957C96B1EE6}"/>
              </a:ext>
            </a:extLst>
          </p:cNvPr>
          <p:cNvSpPr/>
          <p:nvPr/>
        </p:nvSpPr>
        <p:spPr>
          <a:xfrm>
            <a:off x="898675" y="5385732"/>
            <a:ext cx="10394649" cy="105701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245D705-2E44-5294-6E87-9F49A7263636}"/>
              </a:ext>
            </a:extLst>
          </p:cNvPr>
          <p:cNvSpPr txBox="1"/>
          <p:nvPr/>
        </p:nvSpPr>
        <p:spPr>
          <a:xfrm>
            <a:off x="957330" y="5711403"/>
            <a:ext cx="2351927" cy="359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1300" spc="-150" dirty="0"/>
              <a:t>서비스 초</a:t>
            </a:r>
            <a:r>
              <a:rPr lang="en-US" altLang="ko-KR" sz="1300" spc="-150" dirty="0"/>
              <a:t>, </a:t>
            </a:r>
            <a:r>
              <a:rPr lang="ko-KR" altLang="en-US" sz="1300" spc="-150" dirty="0"/>
              <a:t>각 컨텐츠 정보 제공</a:t>
            </a:r>
            <a:endParaRPr lang="en-US" altLang="ko-KR" sz="1300" spc="-150" dirty="0"/>
          </a:p>
        </p:txBody>
      </p:sp>
      <p:sp>
        <p:nvSpPr>
          <p:cNvPr id="47" name="화살표: 오른쪽 46">
            <a:extLst>
              <a:ext uri="{FF2B5EF4-FFF2-40B4-BE49-F238E27FC236}">
                <a16:creationId xmlns:a16="http://schemas.microsoft.com/office/drawing/2014/main" id="{3A13A157-0771-3344-A95B-CA2DF1379291}"/>
              </a:ext>
            </a:extLst>
          </p:cNvPr>
          <p:cNvSpPr/>
          <p:nvPr/>
        </p:nvSpPr>
        <p:spPr>
          <a:xfrm>
            <a:off x="3229694" y="5678822"/>
            <a:ext cx="998290" cy="478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CEC4B09-0F20-45E4-B635-FC854FD4FF9D}"/>
              </a:ext>
            </a:extLst>
          </p:cNvPr>
          <p:cNvSpPr txBox="1"/>
          <p:nvPr/>
        </p:nvSpPr>
        <p:spPr>
          <a:xfrm>
            <a:off x="7435858" y="5737675"/>
            <a:ext cx="3487235" cy="359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1300" spc="-150" dirty="0"/>
              <a:t>각 영화사</a:t>
            </a:r>
            <a:r>
              <a:rPr lang="en-US" altLang="ko-KR" sz="1300" spc="-150" dirty="0"/>
              <a:t>, </a:t>
            </a:r>
            <a:r>
              <a:rPr lang="ko-KR" altLang="en-US" sz="1300" spc="-150" dirty="0"/>
              <a:t>배급사</a:t>
            </a:r>
            <a:r>
              <a:rPr lang="en-US" altLang="ko-KR" sz="1300" spc="-150" dirty="0"/>
              <a:t>, OTT </a:t>
            </a:r>
            <a:r>
              <a:rPr lang="ko-KR" altLang="en-US" sz="1300" spc="-150" dirty="0"/>
              <a:t>서비스 사에서 역 광고 제시</a:t>
            </a:r>
            <a:endParaRPr lang="en-US" altLang="ko-KR" sz="1300" spc="-15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3F5AEF0-51F4-E3F5-76F5-1CDCE7B6CBB6}"/>
              </a:ext>
            </a:extLst>
          </p:cNvPr>
          <p:cNvSpPr txBox="1"/>
          <p:nvPr/>
        </p:nvSpPr>
        <p:spPr>
          <a:xfrm>
            <a:off x="4405657" y="5710823"/>
            <a:ext cx="1350709" cy="359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1300" spc="-150"/>
              <a:t>사이트 규모 성장</a:t>
            </a:r>
            <a:endParaRPr lang="en-US" altLang="ko-KR" sz="1300" spc="-150" dirty="0"/>
          </a:p>
        </p:txBody>
      </p:sp>
      <p:sp>
        <p:nvSpPr>
          <p:cNvPr id="50" name="화살표: 오른쪽 49">
            <a:extLst>
              <a:ext uri="{FF2B5EF4-FFF2-40B4-BE49-F238E27FC236}">
                <a16:creationId xmlns:a16="http://schemas.microsoft.com/office/drawing/2014/main" id="{EC5D0C87-4A88-98F0-F1A8-B1949669EC33}"/>
              </a:ext>
            </a:extLst>
          </p:cNvPr>
          <p:cNvSpPr/>
          <p:nvPr/>
        </p:nvSpPr>
        <p:spPr>
          <a:xfrm>
            <a:off x="6065402" y="5675152"/>
            <a:ext cx="998290" cy="478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4890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5BC0D0-F397-3191-E1F4-05265320F57D}"/>
              </a:ext>
            </a:extLst>
          </p:cNvPr>
          <p:cNvSpPr txBox="1"/>
          <p:nvPr/>
        </p:nvSpPr>
        <p:spPr>
          <a:xfrm>
            <a:off x="281760" y="171424"/>
            <a:ext cx="675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latin typeface="+mn-ea"/>
              </a:rPr>
              <a:t>Part 4</a:t>
            </a:r>
            <a:endParaRPr lang="ko-KR" altLang="en-US" sz="16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E617F4-DACE-49AC-2F55-F7B5AA3C8B81}"/>
              </a:ext>
            </a:extLst>
          </p:cNvPr>
          <p:cNvSpPr txBox="1"/>
          <p:nvPr/>
        </p:nvSpPr>
        <p:spPr>
          <a:xfrm>
            <a:off x="957330" y="72459"/>
            <a:ext cx="26340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0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디자인 계획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C03F788-EA47-3297-3AA1-767101486004}"/>
              </a:ext>
            </a:extLst>
          </p:cNvPr>
          <p:cNvSpPr/>
          <p:nvPr/>
        </p:nvSpPr>
        <p:spPr>
          <a:xfrm>
            <a:off x="0" y="0"/>
            <a:ext cx="906034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0C3FF8D-C239-242A-657C-5A704BCAC0A4}"/>
              </a:ext>
            </a:extLst>
          </p:cNvPr>
          <p:cNvCxnSpPr>
            <a:cxnSpLocks/>
          </p:cNvCxnSpPr>
          <p:nvPr/>
        </p:nvCxnSpPr>
        <p:spPr>
          <a:xfrm>
            <a:off x="906034" y="886671"/>
            <a:ext cx="112859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9C96D6F2-4E38-9AF6-1B71-7FDFA7029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8167" y="6442744"/>
            <a:ext cx="3734321" cy="415255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F34AA948-8D6C-A1CB-DE8A-CED8DF4CA80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034" y="1475400"/>
            <a:ext cx="5568528" cy="3161045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44FA0581-48ED-8BA7-685D-9BF2134221AC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8167" y="1463111"/>
            <a:ext cx="2039336" cy="4906352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75EC645-D5EA-3A3A-0698-9497B9D84C18}"/>
              </a:ext>
            </a:extLst>
          </p:cNvPr>
          <p:cNvSpPr txBox="1"/>
          <p:nvPr/>
        </p:nvSpPr>
        <p:spPr>
          <a:xfrm>
            <a:off x="906033" y="1063001"/>
            <a:ext cx="23683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0" i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메인 페이지 상단</a:t>
            </a:r>
            <a:endParaRPr lang="en-US" altLang="ko-KR" sz="2000" b="0" i="0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29DBBAE-6746-8680-7FA3-F303DF6827B4}"/>
              </a:ext>
            </a:extLst>
          </p:cNvPr>
          <p:cNvSpPr txBox="1"/>
          <p:nvPr/>
        </p:nvSpPr>
        <p:spPr>
          <a:xfrm>
            <a:off x="7058639" y="1075290"/>
            <a:ext cx="228565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0" i="0" dirty="0">
                <a:solidFill>
                  <a:schemeClr val="tx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메인 페이지 내용</a:t>
            </a:r>
            <a:endParaRPr lang="en-US" altLang="ko-KR" sz="2000" b="0" i="0" dirty="0"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9904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E9FF35B-6B8B-4CF6-A889-7C866FDF793D}"/>
              </a:ext>
            </a:extLst>
          </p:cNvPr>
          <p:cNvCxnSpPr/>
          <p:nvPr/>
        </p:nvCxnSpPr>
        <p:spPr>
          <a:xfrm>
            <a:off x="1107808" y="2743376"/>
            <a:ext cx="1958287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4715D267-239C-4882-95B9-58EBC5DF25A3}"/>
              </a:ext>
            </a:extLst>
          </p:cNvPr>
          <p:cNvCxnSpPr/>
          <p:nvPr/>
        </p:nvCxnSpPr>
        <p:spPr>
          <a:xfrm>
            <a:off x="3933741" y="2743376"/>
            <a:ext cx="1958287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D48328AE-DA77-4219-BDDD-4D70B5DFB0B2}"/>
              </a:ext>
            </a:extLst>
          </p:cNvPr>
          <p:cNvCxnSpPr/>
          <p:nvPr/>
        </p:nvCxnSpPr>
        <p:spPr>
          <a:xfrm>
            <a:off x="6759675" y="2743376"/>
            <a:ext cx="1958287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4F145E3-1BF5-4780-B082-36B95468A067}"/>
              </a:ext>
            </a:extLst>
          </p:cNvPr>
          <p:cNvCxnSpPr/>
          <p:nvPr/>
        </p:nvCxnSpPr>
        <p:spPr>
          <a:xfrm>
            <a:off x="9585608" y="2743376"/>
            <a:ext cx="1958287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5535F6AB-E0B2-48CB-8687-0E9C3C0A44A5}"/>
              </a:ext>
            </a:extLst>
          </p:cNvPr>
          <p:cNvSpPr txBox="1"/>
          <p:nvPr/>
        </p:nvSpPr>
        <p:spPr>
          <a:xfrm>
            <a:off x="2418161" y="2872584"/>
            <a:ext cx="7200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>
                <a:solidFill>
                  <a:schemeClr val="bg1"/>
                </a:solidFill>
                <a:latin typeface="+mj-ea"/>
                <a:ea typeface="+mj-ea"/>
              </a:rPr>
              <a:t>01</a:t>
            </a:r>
            <a:endParaRPr lang="ko-KR" altLang="en-US" sz="3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586C2B7-F2A1-44F0-9A20-0B71492BFF6C}"/>
              </a:ext>
            </a:extLst>
          </p:cNvPr>
          <p:cNvSpPr txBox="1"/>
          <p:nvPr/>
        </p:nvSpPr>
        <p:spPr>
          <a:xfrm>
            <a:off x="5107839" y="2872583"/>
            <a:ext cx="7841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>
                <a:solidFill>
                  <a:schemeClr val="bg1"/>
                </a:solidFill>
                <a:latin typeface="+mj-ea"/>
                <a:ea typeface="+mj-ea"/>
              </a:rPr>
              <a:t>02</a:t>
            </a:r>
            <a:endParaRPr lang="ko-KR" altLang="en-US" sz="3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DF2E2B2-CEE0-41B0-BFA6-6B84D376C93C}"/>
              </a:ext>
            </a:extLst>
          </p:cNvPr>
          <p:cNvSpPr txBox="1"/>
          <p:nvPr/>
        </p:nvSpPr>
        <p:spPr>
          <a:xfrm>
            <a:off x="7920949" y="2872580"/>
            <a:ext cx="7970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>
                <a:solidFill>
                  <a:schemeClr val="bg1"/>
                </a:solidFill>
                <a:latin typeface="+mj-ea"/>
                <a:ea typeface="+mj-ea"/>
              </a:rPr>
              <a:t>03</a:t>
            </a:r>
            <a:endParaRPr lang="ko-KR" altLang="en-US" sz="3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03391E7-FF54-47C7-ACF2-03A3411A9EEB}"/>
              </a:ext>
            </a:extLst>
          </p:cNvPr>
          <p:cNvSpPr txBox="1"/>
          <p:nvPr/>
        </p:nvSpPr>
        <p:spPr>
          <a:xfrm>
            <a:off x="10737265" y="2872581"/>
            <a:ext cx="8066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>
                <a:solidFill>
                  <a:schemeClr val="bg1"/>
                </a:solidFill>
                <a:latin typeface="+mj-ea"/>
                <a:ea typeface="+mj-ea"/>
              </a:rPr>
              <a:t>04</a:t>
            </a:r>
            <a:endParaRPr lang="ko-KR" altLang="en-US" sz="36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AF2C18C-06A8-4C83-86A0-E7DC34F5AE27}"/>
              </a:ext>
            </a:extLst>
          </p:cNvPr>
          <p:cNvSpPr txBox="1"/>
          <p:nvPr/>
        </p:nvSpPr>
        <p:spPr>
          <a:xfrm>
            <a:off x="1174032" y="3486569"/>
            <a:ext cx="19656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bg1"/>
                </a:solidFill>
              </a:rPr>
              <a:t>사업의 필요성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8D23BB6-BDCC-4D91-A16C-8E53E0663891}"/>
              </a:ext>
            </a:extLst>
          </p:cNvPr>
          <p:cNvSpPr txBox="1"/>
          <p:nvPr/>
        </p:nvSpPr>
        <p:spPr>
          <a:xfrm>
            <a:off x="4503506" y="3518908"/>
            <a:ext cx="1388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bg1"/>
                </a:solidFill>
              </a:rPr>
              <a:t>시장 분석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20B156E-B3CD-42E1-BAB8-EC4AD0F9D170}"/>
              </a:ext>
            </a:extLst>
          </p:cNvPr>
          <p:cNvSpPr txBox="1"/>
          <p:nvPr/>
        </p:nvSpPr>
        <p:spPr>
          <a:xfrm>
            <a:off x="4503506" y="4063612"/>
            <a:ext cx="1388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bg1"/>
                </a:solidFill>
              </a:rPr>
              <a:t>고객 분석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F70AFF5-4FB1-4F87-8291-529D7C1C6FD2}"/>
              </a:ext>
            </a:extLst>
          </p:cNvPr>
          <p:cNvSpPr txBox="1"/>
          <p:nvPr/>
        </p:nvSpPr>
        <p:spPr>
          <a:xfrm>
            <a:off x="7040900" y="3486568"/>
            <a:ext cx="16770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bg1"/>
                </a:solidFill>
              </a:rPr>
              <a:t>서비스 소개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7BC21EF-59E9-4FD7-BE50-0E5E501570A5}"/>
              </a:ext>
            </a:extLst>
          </p:cNvPr>
          <p:cNvSpPr txBox="1"/>
          <p:nvPr/>
        </p:nvSpPr>
        <p:spPr>
          <a:xfrm>
            <a:off x="784369" y="824948"/>
            <a:ext cx="107273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+mj-ea"/>
                <a:ea typeface="+mj-ea"/>
              </a:rPr>
              <a:t>목차</a:t>
            </a:r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BB056131-825A-4964-8E84-6954E47C8FB5}"/>
              </a:ext>
            </a:extLst>
          </p:cNvPr>
          <p:cNvCxnSpPr>
            <a:cxnSpLocks/>
          </p:cNvCxnSpPr>
          <p:nvPr/>
        </p:nvCxnSpPr>
        <p:spPr>
          <a:xfrm>
            <a:off x="2010821" y="1178891"/>
            <a:ext cx="1018117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CC1C8FDF-E68D-BA85-9C96-6FB0621452C1}"/>
              </a:ext>
            </a:extLst>
          </p:cNvPr>
          <p:cNvSpPr txBox="1"/>
          <p:nvPr/>
        </p:nvSpPr>
        <p:spPr>
          <a:xfrm>
            <a:off x="7040900" y="4063611"/>
            <a:ext cx="16770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bg1"/>
                </a:solidFill>
              </a:rPr>
              <a:t>서비스 특징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8FD192D-BDC8-CDD0-C8F0-2478E055930E}"/>
              </a:ext>
            </a:extLst>
          </p:cNvPr>
          <p:cNvSpPr txBox="1"/>
          <p:nvPr/>
        </p:nvSpPr>
        <p:spPr>
          <a:xfrm>
            <a:off x="10155373" y="3474979"/>
            <a:ext cx="13885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bg1"/>
                </a:solidFill>
              </a:rPr>
              <a:t>매출 계획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BAD64CE-1A05-6CF0-BD43-91BA8BDD2120}"/>
              </a:ext>
            </a:extLst>
          </p:cNvPr>
          <p:cNvSpPr txBox="1"/>
          <p:nvPr/>
        </p:nvSpPr>
        <p:spPr>
          <a:xfrm>
            <a:off x="9866834" y="4063611"/>
            <a:ext cx="16770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bg1"/>
                </a:solidFill>
              </a:rPr>
              <a:t>디자인 계획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90CD262-20F9-F638-8CB2-0F54E24E0E81}"/>
              </a:ext>
            </a:extLst>
          </p:cNvPr>
          <p:cNvSpPr txBox="1"/>
          <p:nvPr/>
        </p:nvSpPr>
        <p:spPr>
          <a:xfrm>
            <a:off x="3926425" y="4608316"/>
            <a:ext cx="19656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bg1"/>
                </a:solidFill>
              </a:rPr>
              <a:t>요구사항 분석</a:t>
            </a:r>
          </a:p>
        </p:txBody>
      </p:sp>
    </p:spTree>
    <p:extLst>
      <p:ext uri="{BB962C8B-B14F-4D97-AF65-F5344CB8AC3E}">
        <p14:creationId xmlns:p14="http://schemas.microsoft.com/office/powerpoint/2010/main" val="417853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95BC0D0-F397-3191-E1F4-05265320F57D}"/>
              </a:ext>
            </a:extLst>
          </p:cNvPr>
          <p:cNvSpPr txBox="1"/>
          <p:nvPr/>
        </p:nvSpPr>
        <p:spPr>
          <a:xfrm>
            <a:off x="281760" y="171424"/>
            <a:ext cx="6755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latin typeface="+mn-ea"/>
              </a:rPr>
              <a:t>Part 4</a:t>
            </a:r>
            <a:endParaRPr lang="ko-KR" altLang="en-US" sz="16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E617F4-DACE-49AC-2F55-F7B5AA3C8B81}"/>
              </a:ext>
            </a:extLst>
          </p:cNvPr>
          <p:cNvSpPr txBox="1"/>
          <p:nvPr/>
        </p:nvSpPr>
        <p:spPr>
          <a:xfrm>
            <a:off x="957330" y="72459"/>
            <a:ext cx="263405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0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디자인 계획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C03F788-EA47-3297-3AA1-767101486004}"/>
              </a:ext>
            </a:extLst>
          </p:cNvPr>
          <p:cNvSpPr/>
          <p:nvPr/>
        </p:nvSpPr>
        <p:spPr>
          <a:xfrm>
            <a:off x="0" y="0"/>
            <a:ext cx="906034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0C3FF8D-C239-242A-657C-5A704BCAC0A4}"/>
              </a:ext>
            </a:extLst>
          </p:cNvPr>
          <p:cNvCxnSpPr>
            <a:cxnSpLocks/>
          </p:cNvCxnSpPr>
          <p:nvPr/>
        </p:nvCxnSpPr>
        <p:spPr>
          <a:xfrm>
            <a:off x="906034" y="886671"/>
            <a:ext cx="112859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그림 5">
            <a:extLst>
              <a:ext uri="{FF2B5EF4-FFF2-40B4-BE49-F238E27FC236}">
                <a16:creationId xmlns:a16="http://schemas.microsoft.com/office/drawing/2014/main" id="{9C96D6F2-4E38-9AF6-1B71-7FDFA7029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8167" y="6442744"/>
            <a:ext cx="3734321" cy="41525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30C5471-B980-49B7-AB87-FCB99E9404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63" y="1133476"/>
            <a:ext cx="10881673" cy="288637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E0085B9-2691-97B5-DC12-19D626D725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163" y="4367411"/>
            <a:ext cx="10881673" cy="110532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1995EAC-929F-3758-4721-C24DD17CCB2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113" y="5724525"/>
            <a:ext cx="10235574" cy="901139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67EF8B78-088E-9D24-4FD6-80E1B56AC7E3}"/>
              </a:ext>
            </a:extLst>
          </p:cNvPr>
          <p:cNvSpPr/>
          <p:nvPr/>
        </p:nvSpPr>
        <p:spPr>
          <a:xfrm>
            <a:off x="3273178" y="2328726"/>
            <a:ext cx="5449338" cy="73110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현재 많이 검색되고 있는 프로그램</a:t>
            </a:r>
            <a:r>
              <a:rPr lang="en-US" altLang="ko-KR" dirty="0"/>
              <a:t>&amp;</a:t>
            </a:r>
            <a:r>
              <a:rPr lang="ko-KR" altLang="en-US" dirty="0"/>
              <a:t>급상승 프로그램</a:t>
            </a: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364E590-C2DD-21F8-DAB6-660E2CA4B482}"/>
              </a:ext>
            </a:extLst>
          </p:cNvPr>
          <p:cNvSpPr/>
          <p:nvPr/>
        </p:nvSpPr>
        <p:spPr>
          <a:xfrm>
            <a:off x="1965490" y="4764845"/>
            <a:ext cx="8484304" cy="45025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각종 </a:t>
            </a:r>
            <a:r>
              <a:rPr lang="en-US" altLang="ko-KR" dirty="0"/>
              <a:t>OTT</a:t>
            </a:r>
            <a:r>
              <a:rPr lang="ko-KR" altLang="en-US" dirty="0"/>
              <a:t> 커뮤니티를 </a:t>
            </a:r>
            <a:r>
              <a:rPr lang="ko-KR" altLang="en-US" dirty="0" err="1"/>
              <a:t>연결할수</a:t>
            </a:r>
            <a:r>
              <a:rPr lang="ko-KR" altLang="en-US" dirty="0"/>
              <a:t> 있는 버튼</a:t>
            </a: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DD984C94-D0B8-6B40-1FBA-19ED75862164}"/>
              </a:ext>
            </a:extLst>
          </p:cNvPr>
          <p:cNvSpPr/>
          <p:nvPr/>
        </p:nvSpPr>
        <p:spPr>
          <a:xfrm>
            <a:off x="2390555" y="5933245"/>
            <a:ext cx="8059239" cy="4836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각 분야 별 순위</a:t>
            </a:r>
          </a:p>
        </p:txBody>
      </p:sp>
    </p:spTree>
    <p:extLst>
      <p:ext uri="{BB962C8B-B14F-4D97-AF65-F5344CB8AC3E}">
        <p14:creationId xmlns:p14="http://schemas.microsoft.com/office/powerpoint/2010/main" val="2953136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B8D3AF1-705B-1382-6EA1-D7D39E3A75C8}"/>
              </a:ext>
            </a:extLst>
          </p:cNvPr>
          <p:cNvSpPr/>
          <p:nvPr/>
        </p:nvSpPr>
        <p:spPr>
          <a:xfrm>
            <a:off x="957330" y="1602968"/>
            <a:ext cx="10796336" cy="468038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7115F5C-F323-33E8-8CBF-F02FC4EDDE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5580" y="2204605"/>
            <a:ext cx="6258798" cy="347711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A7E05ED-D64F-4B14-A35E-048855C7F52F}"/>
              </a:ext>
            </a:extLst>
          </p:cNvPr>
          <p:cNvSpPr txBox="1"/>
          <p:nvPr/>
        </p:nvSpPr>
        <p:spPr>
          <a:xfrm>
            <a:off x="269321" y="171424"/>
            <a:ext cx="6880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latin typeface="+mn-ea"/>
              </a:rPr>
              <a:t>Part 1</a:t>
            </a:r>
            <a:endParaRPr lang="ko-KR" altLang="en-US" sz="1600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59B72A-DFD2-F96A-F706-104E1772F269}"/>
              </a:ext>
            </a:extLst>
          </p:cNvPr>
          <p:cNvSpPr txBox="1"/>
          <p:nvPr/>
        </p:nvSpPr>
        <p:spPr>
          <a:xfrm>
            <a:off x="957330" y="72459"/>
            <a:ext cx="31085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0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사업의 필요성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24C2EA8-5F2A-9547-41BE-6A102EE1E4D6}"/>
              </a:ext>
            </a:extLst>
          </p:cNvPr>
          <p:cNvSpPr/>
          <p:nvPr/>
        </p:nvSpPr>
        <p:spPr>
          <a:xfrm>
            <a:off x="0" y="0"/>
            <a:ext cx="906034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009321F-65BF-F5B5-F048-EBEDFD26B94E}"/>
              </a:ext>
            </a:extLst>
          </p:cNvPr>
          <p:cNvCxnSpPr>
            <a:cxnSpLocks/>
          </p:cNvCxnSpPr>
          <p:nvPr/>
        </p:nvCxnSpPr>
        <p:spPr>
          <a:xfrm>
            <a:off x="906034" y="886671"/>
            <a:ext cx="112859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EA75743-FAD7-0484-E3DA-D05B095BE690}"/>
              </a:ext>
            </a:extLst>
          </p:cNvPr>
          <p:cNvSpPr txBox="1"/>
          <p:nvPr/>
        </p:nvSpPr>
        <p:spPr>
          <a:xfrm>
            <a:off x="7970382" y="3187363"/>
            <a:ext cx="3264288" cy="9242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1900" spc="-150" dirty="0"/>
              <a:t>너무 많은 </a:t>
            </a:r>
            <a:r>
              <a:rPr lang="en-US" altLang="ko-KR" sz="1900" spc="-150" dirty="0"/>
              <a:t>OTT</a:t>
            </a:r>
            <a:r>
              <a:rPr lang="ko-KR" altLang="en-US" sz="1900" spc="-150" dirty="0"/>
              <a:t>서비스들</a:t>
            </a:r>
            <a:r>
              <a:rPr lang="en-US" altLang="ko-KR" sz="1900" spc="-150" dirty="0"/>
              <a:t>…</a:t>
            </a:r>
          </a:p>
          <a:p>
            <a:pPr algn="just">
              <a:lnSpc>
                <a:spcPct val="150000"/>
              </a:lnSpc>
            </a:pPr>
            <a:r>
              <a:rPr lang="ko-KR" altLang="en-US" sz="1900" spc="-150" dirty="0"/>
              <a:t>다 결제해서 보기 힘들다</a:t>
            </a:r>
            <a:r>
              <a:rPr lang="en-US" altLang="ko-KR" sz="1900" spc="-150" dirty="0"/>
              <a:t>..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C27C89-B377-3F2E-92C9-54C508ECAC5B}"/>
              </a:ext>
            </a:extLst>
          </p:cNvPr>
          <p:cNvSpPr txBox="1"/>
          <p:nvPr/>
        </p:nvSpPr>
        <p:spPr>
          <a:xfrm>
            <a:off x="7970382" y="5177923"/>
            <a:ext cx="3572869" cy="5037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2000" b="1" spc="-150" dirty="0"/>
              <a:t>결제 했는데 재미가 없으면</a:t>
            </a:r>
            <a:r>
              <a:rPr lang="en-US" altLang="ko-KR" sz="2000" b="1" spc="-150" dirty="0"/>
              <a:t>..?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540826B-4618-0284-64C3-C5B8B7543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8167" y="6420262"/>
            <a:ext cx="3734321" cy="43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173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B8D3AF1-705B-1382-6EA1-D7D39E3A75C8}"/>
              </a:ext>
            </a:extLst>
          </p:cNvPr>
          <p:cNvSpPr/>
          <p:nvPr/>
        </p:nvSpPr>
        <p:spPr>
          <a:xfrm>
            <a:off x="320616" y="1602969"/>
            <a:ext cx="11550767" cy="437684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7E05ED-D64F-4B14-A35E-048855C7F52F}"/>
              </a:ext>
            </a:extLst>
          </p:cNvPr>
          <p:cNvSpPr txBox="1"/>
          <p:nvPr/>
        </p:nvSpPr>
        <p:spPr>
          <a:xfrm>
            <a:off x="269321" y="171424"/>
            <a:ext cx="6880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latin typeface="+mn-ea"/>
              </a:rPr>
              <a:t>Part 1</a:t>
            </a:r>
            <a:endParaRPr lang="ko-KR" altLang="en-US" sz="1600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B59B72A-DFD2-F96A-F706-104E1772F269}"/>
              </a:ext>
            </a:extLst>
          </p:cNvPr>
          <p:cNvSpPr txBox="1"/>
          <p:nvPr/>
        </p:nvSpPr>
        <p:spPr>
          <a:xfrm>
            <a:off x="957330" y="72459"/>
            <a:ext cx="31085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0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사업의 필요성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24C2EA8-5F2A-9547-41BE-6A102EE1E4D6}"/>
              </a:ext>
            </a:extLst>
          </p:cNvPr>
          <p:cNvSpPr/>
          <p:nvPr/>
        </p:nvSpPr>
        <p:spPr>
          <a:xfrm>
            <a:off x="0" y="0"/>
            <a:ext cx="906034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009321F-65BF-F5B5-F048-EBEDFD26B94E}"/>
              </a:ext>
            </a:extLst>
          </p:cNvPr>
          <p:cNvCxnSpPr>
            <a:cxnSpLocks/>
          </p:cNvCxnSpPr>
          <p:nvPr/>
        </p:nvCxnSpPr>
        <p:spPr>
          <a:xfrm>
            <a:off x="906034" y="886671"/>
            <a:ext cx="112859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EA75743-FAD7-0484-E3DA-D05B095BE690}"/>
              </a:ext>
            </a:extLst>
          </p:cNvPr>
          <p:cNvSpPr txBox="1"/>
          <p:nvPr/>
        </p:nvSpPr>
        <p:spPr>
          <a:xfrm>
            <a:off x="7448602" y="5681715"/>
            <a:ext cx="2663236" cy="2980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1000" spc="-150" dirty="0"/>
              <a:t>출처 </a:t>
            </a:r>
            <a:r>
              <a:rPr lang="en-US" altLang="ko-KR" sz="1000" spc="-150" dirty="0"/>
              <a:t>: https://news.kbs.co.kr/news/view.do?ncd=2917657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9540826B-4618-0284-64C3-C5B8B75433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8167" y="6420262"/>
            <a:ext cx="3734321" cy="437738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3954B54-103D-90F4-87E5-51D1067E74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510" y="1674968"/>
            <a:ext cx="4604943" cy="4071492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3DA5A18-DDA0-B5A1-6E90-57837FF47A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510" y="2204604"/>
            <a:ext cx="3994630" cy="303703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4B908DA3-C8B9-1353-107C-6C730489AD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8601" y="1775173"/>
            <a:ext cx="3794035" cy="3906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291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6CF8496-2A83-4B6D-181B-7A06AEF550CD}"/>
              </a:ext>
            </a:extLst>
          </p:cNvPr>
          <p:cNvSpPr txBox="1"/>
          <p:nvPr/>
        </p:nvSpPr>
        <p:spPr>
          <a:xfrm>
            <a:off x="269321" y="171424"/>
            <a:ext cx="6880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latin typeface="+mn-ea"/>
              </a:rPr>
              <a:t>Part 1</a:t>
            </a:r>
            <a:endParaRPr lang="ko-KR" altLang="en-US" sz="1600" dirty="0">
              <a:latin typeface="+mn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0C2709-8F79-79EB-188A-16F6444067A1}"/>
              </a:ext>
            </a:extLst>
          </p:cNvPr>
          <p:cNvSpPr txBox="1"/>
          <p:nvPr/>
        </p:nvSpPr>
        <p:spPr>
          <a:xfrm>
            <a:off x="957330" y="72459"/>
            <a:ext cx="310854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0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사업의 필요성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11AE420-9D69-398D-7FD3-C0BED90E7749}"/>
              </a:ext>
            </a:extLst>
          </p:cNvPr>
          <p:cNvSpPr/>
          <p:nvPr/>
        </p:nvSpPr>
        <p:spPr>
          <a:xfrm>
            <a:off x="0" y="0"/>
            <a:ext cx="906034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390769F0-CB0C-7D93-1B43-259D049AD062}"/>
              </a:ext>
            </a:extLst>
          </p:cNvPr>
          <p:cNvCxnSpPr>
            <a:cxnSpLocks/>
          </p:cNvCxnSpPr>
          <p:nvPr/>
        </p:nvCxnSpPr>
        <p:spPr>
          <a:xfrm>
            <a:off x="906034" y="886671"/>
            <a:ext cx="112859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70E3CD48-D342-26EE-8A24-2C5F0E832C7E}"/>
              </a:ext>
            </a:extLst>
          </p:cNvPr>
          <p:cNvSpPr/>
          <p:nvPr/>
        </p:nvSpPr>
        <p:spPr>
          <a:xfrm>
            <a:off x="957330" y="1602968"/>
            <a:ext cx="10796336" cy="216000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434FE90D-62E5-8B82-2B83-3434F51C4469}"/>
              </a:ext>
            </a:extLst>
          </p:cNvPr>
          <p:cNvSpPr/>
          <p:nvPr/>
        </p:nvSpPr>
        <p:spPr>
          <a:xfrm>
            <a:off x="957330" y="4268135"/>
            <a:ext cx="10796336" cy="1800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1DB6B79-A0BD-3084-3783-0580D1111A3E}"/>
              </a:ext>
            </a:extLst>
          </p:cNvPr>
          <p:cNvSpPr txBox="1"/>
          <p:nvPr/>
        </p:nvSpPr>
        <p:spPr>
          <a:xfrm>
            <a:off x="1235353" y="4706470"/>
            <a:ext cx="1024030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spc="-300" dirty="0">
                <a:solidFill>
                  <a:schemeClr val="bg1"/>
                </a:solidFill>
                <a:latin typeface="+mj-ea"/>
                <a:ea typeface="+mj-ea"/>
              </a:rPr>
              <a:t>한 눈에 알아볼 수 있는 정보가 필요</a:t>
            </a:r>
            <a:r>
              <a:rPr lang="en-US" altLang="ko-KR" sz="5400" spc="-300" dirty="0">
                <a:solidFill>
                  <a:schemeClr val="bg1"/>
                </a:solidFill>
                <a:latin typeface="+mj-ea"/>
                <a:ea typeface="+mj-ea"/>
              </a:rPr>
              <a:t>!</a:t>
            </a:r>
            <a:endParaRPr lang="ko-KR" altLang="en-US" sz="5400" spc="-3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0" name="이등변 삼각형 9">
            <a:extLst>
              <a:ext uri="{FF2B5EF4-FFF2-40B4-BE49-F238E27FC236}">
                <a16:creationId xmlns:a16="http://schemas.microsoft.com/office/drawing/2014/main" id="{4D387263-7241-9D5E-7F32-A24DFEE4C3FF}"/>
              </a:ext>
            </a:extLst>
          </p:cNvPr>
          <p:cNvSpPr/>
          <p:nvPr/>
        </p:nvSpPr>
        <p:spPr>
          <a:xfrm flipV="1">
            <a:off x="5887681" y="3606178"/>
            <a:ext cx="1071063" cy="923330"/>
          </a:xfrm>
          <a:prstGeom prst="triangl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BD78D999-D766-C8CE-C824-16632D229F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353" y="1816913"/>
            <a:ext cx="2234360" cy="76049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8588A51-FC8C-E985-40CC-EB0CE6A013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5973" y="1808254"/>
            <a:ext cx="2017239" cy="77780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8EDB5DC2-084F-9D5B-89FB-A6EE2E80B9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0125" y="1754933"/>
            <a:ext cx="1338120" cy="87898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E0D1F163-FE9B-305F-A93C-8A620690E3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83053" y="1754933"/>
            <a:ext cx="2492604" cy="1039046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03920FC-7CDC-D188-1FA1-68F3A49406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23483" y="2693435"/>
            <a:ext cx="1781424" cy="962159"/>
          </a:xfrm>
          <a:prstGeom prst="rect">
            <a:avLst/>
          </a:prstGeom>
        </p:spPr>
      </p:pic>
      <p:pic>
        <p:nvPicPr>
          <p:cNvPr id="19" name="그림 18">
            <a:extLst>
              <a:ext uri="{FF2B5EF4-FFF2-40B4-BE49-F238E27FC236}">
                <a16:creationId xmlns:a16="http://schemas.microsoft.com/office/drawing/2014/main" id="{C5388B5B-2201-7ADC-3455-0CCF81F6AB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92454" y="2732567"/>
            <a:ext cx="2512911" cy="777806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4A1FF644-D24E-7883-6E57-9E8083A06A47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62287" y="2807881"/>
            <a:ext cx="1208938" cy="931889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6700366C-FFCA-95F9-EF26-369DF8F537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98167" y="6420262"/>
            <a:ext cx="3734321" cy="43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971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51B6DEA-A85B-0284-CBF4-BF4543BB2387}"/>
              </a:ext>
            </a:extLst>
          </p:cNvPr>
          <p:cNvSpPr/>
          <p:nvPr/>
        </p:nvSpPr>
        <p:spPr>
          <a:xfrm>
            <a:off x="957330" y="1602968"/>
            <a:ext cx="10796336" cy="468038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0A95EE-BA32-7BB8-E770-5D1B06480ABE}"/>
              </a:ext>
            </a:extLst>
          </p:cNvPr>
          <p:cNvSpPr txBox="1"/>
          <p:nvPr/>
        </p:nvSpPr>
        <p:spPr>
          <a:xfrm>
            <a:off x="1149835" y="1739877"/>
            <a:ext cx="10411326" cy="267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1900" spc="-150" dirty="0"/>
              <a:t>OTT</a:t>
            </a:r>
            <a:r>
              <a:rPr lang="ko-KR" altLang="en-US" sz="1900" spc="-150" dirty="0"/>
              <a:t> 서비스란</a:t>
            </a:r>
            <a:r>
              <a:rPr lang="en-US" altLang="ko-KR" sz="1900" spc="-150" dirty="0"/>
              <a:t>?</a:t>
            </a:r>
          </a:p>
          <a:p>
            <a:pPr algn="just">
              <a:lnSpc>
                <a:spcPct val="150000"/>
              </a:lnSpc>
            </a:pPr>
            <a:endParaRPr lang="en-US" altLang="ko-KR" sz="1900" spc="-150" dirty="0"/>
          </a:p>
          <a:p>
            <a:pPr lvl="1" algn="just">
              <a:lnSpc>
                <a:spcPct val="150000"/>
              </a:lnSpc>
            </a:pPr>
            <a:r>
              <a:rPr lang="ko-KR" altLang="en-US" sz="1900" i="0" dirty="0">
                <a:effectLst/>
              </a:rPr>
              <a:t>‘</a:t>
            </a:r>
            <a:r>
              <a:rPr lang="en-US" altLang="ko-KR" sz="1900" i="0" dirty="0">
                <a:effectLst/>
              </a:rPr>
              <a:t>Over The Top’</a:t>
            </a:r>
            <a:r>
              <a:rPr lang="ko-KR" altLang="en-US" sz="1900" i="0" dirty="0">
                <a:effectLst/>
              </a:rPr>
              <a:t>의 준말</a:t>
            </a:r>
            <a:endParaRPr lang="en-US" altLang="ko-KR" sz="1900" i="0" dirty="0">
              <a:effectLst/>
            </a:endParaRPr>
          </a:p>
          <a:p>
            <a:pPr lvl="1" algn="just">
              <a:lnSpc>
                <a:spcPct val="150000"/>
              </a:lnSpc>
            </a:pPr>
            <a:r>
              <a:rPr lang="en-US" altLang="ko-KR" sz="1900" spc="-150" dirty="0"/>
              <a:t>TV</a:t>
            </a:r>
            <a:r>
              <a:rPr lang="ko-KR" altLang="en-US" sz="1900" spc="-150" dirty="0"/>
              <a:t>방송 프로그램이나 영화 등 미디어 컨텐츠를 인터넷 망을 통해 제공하는 서비스</a:t>
            </a:r>
            <a:r>
              <a:rPr lang="en-US" altLang="ko-KR" sz="1900" spc="-150" dirty="0"/>
              <a:t>.</a:t>
            </a:r>
          </a:p>
          <a:p>
            <a:pPr lvl="1" algn="just">
              <a:lnSpc>
                <a:spcPct val="150000"/>
              </a:lnSpc>
            </a:pPr>
            <a:r>
              <a:rPr lang="ko-KR" altLang="en-US" sz="1900" spc="-150" dirty="0"/>
              <a:t>주로 </a:t>
            </a:r>
            <a:r>
              <a:rPr lang="en-US" altLang="ko-KR" sz="1900" spc="-150" dirty="0"/>
              <a:t>PC</a:t>
            </a:r>
            <a:r>
              <a:rPr lang="ko-KR" altLang="en-US" sz="1900" spc="-150" dirty="0"/>
              <a:t>나 모바일 환경에서 제공되었지만</a:t>
            </a:r>
            <a:r>
              <a:rPr lang="en-US" altLang="ko-KR" sz="1900" spc="-150" dirty="0"/>
              <a:t>, </a:t>
            </a:r>
            <a:r>
              <a:rPr lang="ko-KR" altLang="en-US" sz="1900" spc="-150" dirty="0"/>
              <a:t>점차 </a:t>
            </a:r>
            <a:r>
              <a:rPr lang="en-US" altLang="ko-KR" sz="1900" spc="-150" dirty="0"/>
              <a:t>TV</a:t>
            </a:r>
            <a:r>
              <a:rPr lang="ko-KR" altLang="en-US" sz="1900" spc="-150" dirty="0"/>
              <a:t>를 비롯한 </a:t>
            </a:r>
            <a:r>
              <a:rPr lang="en-US" altLang="ko-KR" sz="1900" spc="-150" dirty="0"/>
              <a:t>Connected </a:t>
            </a:r>
            <a:r>
              <a:rPr lang="ko-KR" altLang="en-US" sz="1900" spc="-150" dirty="0"/>
              <a:t>단말로 확산됨</a:t>
            </a:r>
            <a:r>
              <a:rPr lang="en-US" altLang="ko-KR" sz="1900" spc="-150" dirty="0"/>
              <a:t>.</a:t>
            </a:r>
          </a:p>
          <a:p>
            <a:pPr lvl="1" algn="just">
              <a:lnSpc>
                <a:spcPct val="150000"/>
              </a:lnSpc>
            </a:pPr>
            <a:endParaRPr lang="en-US" altLang="ko-KR" sz="1900" spc="-15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6BB203-F7B9-756B-9821-797068DCAECC}"/>
              </a:ext>
            </a:extLst>
          </p:cNvPr>
          <p:cNvSpPr txBox="1"/>
          <p:nvPr/>
        </p:nvSpPr>
        <p:spPr>
          <a:xfrm>
            <a:off x="269321" y="171424"/>
            <a:ext cx="6880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latin typeface="+mn-ea"/>
              </a:rPr>
              <a:t>Part 2</a:t>
            </a:r>
            <a:endParaRPr lang="ko-KR" altLang="en-US" sz="1600" dirty="0">
              <a:latin typeface="+mn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1F32D7-7C55-80A5-6C6E-695841596ED8}"/>
              </a:ext>
            </a:extLst>
          </p:cNvPr>
          <p:cNvSpPr txBox="1"/>
          <p:nvPr/>
        </p:nvSpPr>
        <p:spPr>
          <a:xfrm>
            <a:off x="957330" y="72459"/>
            <a:ext cx="21595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0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시장 분석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4432C8F8-51C9-F1EC-B6E7-205FEC1CFD3C}"/>
              </a:ext>
            </a:extLst>
          </p:cNvPr>
          <p:cNvSpPr/>
          <p:nvPr/>
        </p:nvSpPr>
        <p:spPr>
          <a:xfrm>
            <a:off x="0" y="0"/>
            <a:ext cx="906034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B5655351-7665-46E9-F209-FE470E878275}"/>
              </a:ext>
            </a:extLst>
          </p:cNvPr>
          <p:cNvCxnSpPr>
            <a:cxnSpLocks/>
          </p:cNvCxnSpPr>
          <p:nvPr/>
        </p:nvCxnSpPr>
        <p:spPr>
          <a:xfrm>
            <a:off x="906034" y="886671"/>
            <a:ext cx="112859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4F8ACD26-4D96-5D9E-59F2-FC88707C35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2631" y="4628849"/>
            <a:ext cx="2972592" cy="1011756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DC4F2DA-0CC6-C2D0-17CA-FFCCB9C367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3168" y="4402043"/>
            <a:ext cx="2388997" cy="1569286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62E139FE-7C06-8B22-7E18-AF92480D07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0524" y="4618703"/>
            <a:ext cx="2676612" cy="1032048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097ED41A-1BC8-CA9F-9352-B3E84CF1AE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8167" y="6420262"/>
            <a:ext cx="3734321" cy="43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700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>
            <a:extLst>
              <a:ext uri="{FF2B5EF4-FFF2-40B4-BE49-F238E27FC236}">
                <a16:creationId xmlns:a16="http://schemas.microsoft.com/office/drawing/2014/main" id="{AC89FD5D-C340-DD9A-1E8B-AD3E03BC8AE7}"/>
              </a:ext>
            </a:extLst>
          </p:cNvPr>
          <p:cNvSpPr/>
          <p:nvPr/>
        </p:nvSpPr>
        <p:spPr>
          <a:xfrm>
            <a:off x="6096000" y="1602968"/>
            <a:ext cx="5657666" cy="468038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54449F5-0806-48F1-AF51-F9D3BDCE0DB9}"/>
              </a:ext>
            </a:extLst>
          </p:cNvPr>
          <p:cNvSpPr txBox="1"/>
          <p:nvPr/>
        </p:nvSpPr>
        <p:spPr>
          <a:xfrm>
            <a:off x="269321" y="171424"/>
            <a:ext cx="6880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latin typeface="+mn-ea"/>
              </a:rPr>
              <a:t>Part 2</a:t>
            </a:r>
            <a:endParaRPr lang="ko-KR" altLang="en-US" sz="1600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F56A82-7B79-484B-A8C9-C85F12608A93}"/>
              </a:ext>
            </a:extLst>
          </p:cNvPr>
          <p:cNvSpPr txBox="1"/>
          <p:nvPr/>
        </p:nvSpPr>
        <p:spPr>
          <a:xfrm>
            <a:off x="957330" y="72459"/>
            <a:ext cx="21595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0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시장 분석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2D5188B-BBF1-4D2C-99C8-A3635840A7CA}"/>
              </a:ext>
            </a:extLst>
          </p:cNvPr>
          <p:cNvSpPr/>
          <p:nvPr/>
        </p:nvSpPr>
        <p:spPr>
          <a:xfrm>
            <a:off x="0" y="0"/>
            <a:ext cx="906034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3C77A23-F1FE-4B8F-B65E-5839E3C93902}"/>
              </a:ext>
            </a:extLst>
          </p:cNvPr>
          <p:cNvCxnSpPr>
            <a:cxnSpLocks/>
          </p:cNvCxnSpPr>
          <p:nvPr/>
        </p:nvCxnSpPr>
        <p:spPr>
          <a:xfrm>
            <a:off x="906034" y="886671"/>
            <a:ext cx="112859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C3BC79EB-A799-C060-F6E8-5A5F264FE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8167" y="6442744"/>
            <a:ext cx="3734321" cy="41525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804580A-57D1-20C7-497C-3780FD4E23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305" y="1528235"/>
            <a:ext cx="5506218" cy="482984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F8B611A-A7E7-2303-F62B-5C210B130C82}"/>
              </a:ext>
            </a:extLst>
          </p:cNvPr>
          <p:cNvSpPr txBox="1"/>
          <p:nvPr/>
        </p:nvSpPr>
        <p:spPr>
          <a:xfrm>
            <a:off x="6549016" y="1726719"/>
            <a:ext cx="5053201" cy="38096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1900" spc="-150" dirty="0"/>
              <a:t>2012</a:t>
            </a:r>
            <a:r>
              <a:rPr lang="ko-KR" altLang="en-US" sz="1900" spc="-150" dirty="0"/>
              <a:t>년 </a:t>
            </a:r>
            <a:r>
              <a:rPr lang="en-US" altLang="ko-KR" sz="1900" spc="-150" dirty="0"/>
              <a:t>1085</a:t>
            </a:r>
            <a:r>
              <a:rPr lang="ko-KR" altLang="en-US" sz="1900" spc="-150" dirty="0"/>
              <a:t>억 </a:t>
            </a:r>
            <a:r>
              <a:rPr lang="en-US" altLang="ko-KR" sz="1900" spc="-150" dirty="0"/>
              <a:t>-&gt; 2020</a:t>
            </a:r>
            <a:r>
              <a:rPr lang="ko-KR" altLang="en-US" sz="1900" spc="-150" dirty="0"/>
              <a:t>년 </a:t>
            </a:r>
            <a:r>
              <a:rPr lang="en-US" altLang="ko-KR" sz="1900" spc="-150" dirty="0"/>
              <a:t>7081</a:t>
            </a:r>
            <a:r>
              <a:rPr lang="ko-KR" altLang="en-US" sz="1900" spc="-150" dirty="0"/>
              <a:t>억</a:t>
            </a:r>
            <a:endParaRPr lang="en-US" altLang="ko-KR" sz="1900" spc="-150" dirty="0"/>
          </a:p>
          <a:p>
            <a:pPr algn="just">
              <a:lnSpc>
                <a:spcPct val="150000"/>
              </a:lnSpc>
            </a:pPr>
            <a:endParaRPr lang="en-US" altLang="ko-KR" sz="1900" spc="-150" dirty="0"/>
          </a:p>
          <a:p>
            <a:pPr algn="just">
              <a:lnSpc>
                <a:spcPct val="150000"/>
              </a:lnSpc>
            </a:pPr>
            <a:r>
              <a:rPr lang="en-US" altLang="ko-KR" sz="3000" b="1" spc="-150" dirty="0"/>
              <a:t>6.5</a:t>
            </a:r>
            <a:r>
              <a:rPr lang="ko-KR" altLang="en-US" sz="3000" b="1" spc="-150" dirty="0"/>
              <a:t>배 증가</a:t>
            </a:r>
            <a:endParaRPr lang="en-US" altLang="ko-KR" sz="3000" b="1" spc="-150" dirty="0"/>
          </a:p>
          <a:p>
            <a:pPr algn="just">
              <a:lnSpc>
                <a:spcPct val="150000"/>
              </a:lnSpc>
            </a:pPr>
            <a:r>
              <a:rPr lang="en-US" altLang="ko-KR" sz="1900" b="0" i="0" dirty="0">
                <a:solidFill>
                  <a:srgbClr val="3C3E40"/>
                </a:solidFill>
                <a:effectLst/>
                <a:latin typeface="Apple SD Gothic Neo"/>
              </a:rPr>
              <a:t>2016</a:t>
            </a:r>
            <a:r>
              <a:rPr lang="ko-KR" altLang="en-US" sz="1900" b="0" i="0" dirty="0">
                <a:solidFill>
                  <a:srgbClr val="3C3E40"/>
                </a:solidFill>
                <a:effectLst/>
                <a:latin typeface="Apple SD Gothic Neo"/>
              </a:rPr>
              <a:t>년부터 </a:t>
            </a:r>
            <a:r>
              <a:rPr lang="en-US" altLang="ko-KR" sz="1900" b="0" i="0" dirty="0">
                <a:solidFill>
                  <a:srgbClr val="3C3E40"/>
                </a:solidFill>
                <a:effectLst/>
                <a:latin typeface="Apple SD Gothic Neo"/>
              </a:rPr>
              <a:t>2020</a:t>
            </a:r>
            <a:r>
              <a:rPr lang="ko-KR" altLang="en-US" sz="1900" b="0" i="0" dirty="0">
                <a:solidFill>
                  <a:srgbClr val="3C3E40"/>
                </a:solidFill>
                <a:effectLst/>
                <a:latin typeface="Apple SD Gothic Neo"/>
              </a:rPr>
              <a:t>년까지 국내 </a:t>
            </a:r>
            <a:r>
              <a:rPr lang="en-US" altLang="ko-KR" sz="1900" b="0" i="0" dirty="0">
                <a:solidFill>
                  <a:srgbClr val="3C3E40"/>
                </a:solidFill>
                <a:effectLst/>
                <a:latin typeface="Apple SD Gothic Neo"/>
              </a:rPr>
              <a:t>OTT </a:t>
            </a:r>
            <a:r>
              <a:rPr lang="ko-KR" altLang="en-US" sz="1900" b="0" i="0" dirty="0">
                <a:solidFill>
                  <a:srgbClr val="3C3E40"/>
                </a:solidFill>
                <a:effectLst/>
                <a:latin typeface="Apple SD Gothic Neo"/>
              </a:rPr>
              <a:t>시장</a:t>
            </a:r>
            <a:endParaRPr lang="en-US" altLang="ko-KR" sz="1900" b="0" i="0" dirty="0">
              <a:solidFill>
                <a:srgbClr val="3C3E40"/>
              </a:solidFill>
              <a:effectLst/>
              <a:latin typeface="Apple SD Gothic Neo"/>
            </a:endParaRPr>
          </a:p>
          <a:p>
            <a:pPr algn="just">
              <a:lnSpc>
                <a:spcPct val="150000"/>
              </a:lnSpc>
            </a:pPr>
            <a:r>
              <a:rPr lang="en-US" altLang="ko-KR" sz="1900" b="0" i="0" dirty="0">
                <a:solidFill>
                  <a:srgbClr val="3C3E40"/>
                </a:solidFill>
                <a:effectLst/>
                <a:latin typeface="Apple SD Gothic Neo"/>
              </a:rPr>
              <a:t>5</a:t>
            </a:r>
            <a:r>
              <a:rPr lang="ko-KR" altLang="en-US" sz="1900" b="0" i="0" dirty="0">
                <a:solidFill>
                  <a:srgbClr val="3C3E40"/>
                </a:solidFill>
                <a:effectLst/>
                <a:latin typeface="Apple SD Gothic Neo"/>
              </a:rPr>
              <a:t>년간 </a:t>
            </a:r>
            <a:r>
              <a:rPr lang="en-US" altLang="ko-KR" sz="1900" b="0" i="0" dirty="0">
                <a:solidFill>
                  <a:srgbClr val="3C3E40"/>
                </a:solidFill>
                <a:effectLst/>
                <a:latin typeface="Apple SD Gothic Neo"/>
              </a:rPr>
              <a:t>27.5% </a:t>
            </a:r>
            <a:r>
              <a:rPr lang="ko-KR" altLang="en-US" sz="1900" b="0" i="0" dirty="0">
                <a:solidFill>
                  <a:srgbClr val="3C3E40"/>
                </a:solidFill>
                <a:effectLst/>
                <a:latin typeface="Apple SD Gothic Neo"/>
              </a:rPr>
              <a:t>성장</a:t>
            </a:r>
            <a:r>
              <a:rPr lang="en-US" altLang="ko-KR" sz="1900" b="0" i="0" dirty="0">
                <a:solidFill>
                  <a:srgbClr val="3C3E40"/>
                </a:solidFill>
                <a:effectLst/>
                <a:latin typeface="Apple SD Gothic Neo"/>
              </a:rPr>
              <a:t>(8</a:t>
            </a:r>
            <a:r>
              <a:rPr lang="ko-KR" altLang="en-US" sz="1900" b="0" i="0" dirty="0">
                <a:solidFill>
                  <a:srgbClr val="3C3E40"/>
                </a:solidFill>
                <a:effectLst/>
                <a:latin typeface="Apple SD Gothic Neo"/>
              </a:rPr>
              <a:t>억</a:t>
            </a:r>
            <a:r>
              <a:rPr lang="en-US" altLang="ko-KR" sz="1900" b="0" i="0" dirty="0">
                <a:solidFill>
                  <a:srgbClr val="3C3E40"/>
                </a:solidFill>
                <a:effectLst/>
                <a:latin typeface="Apple SD Gothic Neo"/>
              </a:rPr>
              <a:t>3200</a:t>
            </a:r>
            <a:r>
              <a:rPr lang="ko-KR" altLang="en-US" sz="1900" b="0" i="0" dirty="0">
                <a:solidFill>
                  <a:srgbClr val="3C3E40"/>
                </a:solidFill>
                <a:effectLst/>
                <a:latin typeface="Apple SD Gothic Neo"/>
              </a:rPr>
              <a:t>만 달러를 형성</a:t>
            </a:r>
            <a:r>
              <a:rPr lang="en-US" altLang="ko-KR" sz="1900" b="0" i="0" dirty="0">
                <a:solidFill>
                  <a:srgbClr val="3C3E40"/>
                </a:solidFill>
                <a:effectLst/>
                <a:latin typeface="Apple SD Gothic Neo"/>
              </a:rPr>
              <a:t>)</a:t>
            </a:r>
            <a:r>
              <a:rPr lang="ko-KR" altLang="en-US" sz="1900" b="0" i="0" dirty="0">
                <a:solidFill>
                  <a:srgbClr val="3C3E40"/>
                </a:solidFill>
                <a:effectLst/>
                <a:latin typeface="Apple SD Gothic Neo"/>
              </a:rPr>
              <a:t> </a:t>
            </a:r>
            <a:endParaRPr lang="en-US" altLang="ko-KR" sz="1900" b="0" i="0" dirty="0">
              <a:solidFill>
                <a:srgbClr val="3C3E40"/>
              </a:solidFill>
              <a:effectLst/>
              <a:latin typeface="Apple SD Gothic Neo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900" b="0" i="0" dirty="0">
                <a:solidFill>
                  <a:srgbClr val="3C3E40"/>
                </a:solidFill>
                <a:effectLst/>
                <a:latin typeface="Apple SD Gothic Neo"/>
              </a:rPr>
              <a:t>지난해 </a:t>
            </a:r>
            <a:r>
              <a:rPr lang="en-US" altLang="ko-KR" sz="1900" b="0" i="0" dirty="0">
                <a:solidFill>
                  <a:srgbClr val="3C3E40"/>
                </a:solidFill>
                <a:effectLst/>
                <a:latin typeface="Apple SD Gothic Neo"/>
              </a:rPr>
              <a:t>OTT </a:t>
            </a:r>
            <a:r>
              <a:rPr lang="ko-KR" altLang="en-US" sz="1900" b="0" i="0" dirty="0">
                <a:solidFill>
                  <a:srgbClr val="3C3E40"/>
                </a:solidFill>
                <a:effectLst/>
                <a:latin typeface="Apple SD Gothic Neo"/>
              </a:rPr>
              <a:t>시장 규모를 </a:t>
            </a:r>
            <a:r>
              <a:rPr lang="en-US" altLang="ko-KR" sz="1900" b="0" i="0" dirty="0">
                <a:solidFill>
                  <a:srgbClr val="3C3E40"/>
                </a:solidFill>
                <a:effectLst/>
                <a:latin typeface="Apple SD Gothic Neo"/>
              </a:rPr>
              <a:t>1</a:t>
            </a:r>
            <a:r>
              <a:rPr lang="ko-KR" altLang="en-US" sz="1900" b="0" i="0" dirty="0">
                <a:solidFill>
                  <a:srgbClr val="3C3E40"/>
                </a:solidFill>
                <a:effectLst/>
                <a:latin typeface="Apple SD Gothic Neo"/>
              </a:rPr>
              <a:t>조 원 추정 </a:t>
            </a:r>
            <a:r>
              <a:rPr lang="en-US" altLang="ko-KR" sz="1900" b="0" i="0" dirty="0">
                <a:solidFill>
                  <a:srgbClr val="3C3E40"/>
                </a:solidFill>
                <a:effectLst/>
                <a:latin typeface="Apple SD Gothic Neo"/>
              </a:rPr>
              <a:t>(</a:t>
            </a:r>
            <a:r>
              <a:rPr lang="ko-KR" altLang="en-US" sz="1900" b="0" i="0" dirty="0" err="1">
                <a:solidFill>
                  <a:srgbClr val="3C3E40"/>
                </a:solidFill>
                <a:effectLst/>
                <a:latin typeface="Apple SD Gothic Neo"/>
              </a:rPr>
              <a:t>방통위</a:t>
            </a:r>
            <a:r>
              <a:rPr lang="en-US" altLang="ko-KR" sz="1900" b="0" i="0" dirty="0">
                <a:solidFill>
                  <a:srgbClr val="3C3E40"/>
                </a:solidFill>
                <a:effectLst/>
                <a:latin typeface="Apple SD Gothic Neo"/>
              </a:rPr>
              <a:t>)</a:t>
            </a:r>
          </a:p>
          <a:p>
            <a:pPr algn="just">
              <a:lnSpc>
                <a:spcPct val="150000"/>
              </a:lnSpc>
            </a:pPr>
            <a:endParaRPr lang="en-US" altLang="ko-KR" sz="1900" spc="-150" dirty="0">
              <a:solidFill>
                <a:srgbClr val="3C3E40"/>
              </a:solidFill>
              <a:latin typeface="Apple SD Gothic Neo"/>
            </a:endParaRPr>
          </a:p>
          <a:p>
            <a:pPr algn="just">
              <a:lnSpc>
                <a:spcPct val="150000"/>
              </a:lnSpc>
            </a:pPr>
            <a:r>
              <a:rPr lang="ko-KR" altLang="en-US" sz="1900" b="1" spc="-150" dirty="0">
                <a:solidFill>
                  <a:srgbClr val="3C3E40"/>
                </a:solidFill>
                <a:latin typeface="Apple SD Gothic Neo"/>
              </a:rPr>
              <a:t>예</a:t>
            </a:r>
            <a:r>
              <a:rPr lang="en-US" altLang="ko-KR" sz="1900" b="1" spc="-150" dirty="0">
                <a:solidFill>
                  <a:srgbClr val="3C3E40"/>
                </a:solidFill>
                <a:latin typeface="Apple SD Gothic Neo"/>
              </a:rPr>
              <a:t>) </a:t>
            </a:r>
            <a:r>
              <a:rPr lang="ko-KR" altLang="en-US" sz="1900" b="1" spc="-150" dirty="0" err="1">
                <a:solidFill>
                  <a:srgbClr val="3C3E40"/>
                </a:solidFill>
                <a:latin typeface="Apple SD Gothic Neo"/>
              </a:rPr>
              <a:t>넷플릭스</a:t>
            </a:r>
            <a:r>
              <a:rPr lang="ko-KR" altLang="en-US" sz="1900" b="1" spc="-150" dirty="0">
                <a:solidFill>
                  <a:srgbClr val="3C3E40"/>
                </a:solidFill>
                <a:latin typeface="Apple SD Gothic Neo"/>
              </a:rPr>
              <a:t> </a:t>
            </a:r>
            <a:r>
              <a:rPr lang="en-US" altLang="ko-KR" sz="1900" b="1" spc="-150" dirty="0">
                <a:solidFill>
                  <a:srgbClr val="3C3E40"/>
                </a:solidFill>
                <a:latin typeface="Apple SD Gothic Neo"/>
              </a:rPr>
              <a:t>– </a:t>
            </a:r>
            <a:r>
              <a:rPr lang="ko-KR" altLang="en-US" sz="1900" b="1" spc="-150" dirty="0">
                <a:solidFill>
                  <a:srgbClr val="3C3E40"/>
                </a:solidFill>
                <a:latin typeface="Apple SD Gothic Neo"/>
              </a:rPr>
              <a:t>한국 콘텐츠에만 </a:t>
            </a:r>
            <a:r>
              <a:rPr lang="en-US" altLang="ko-KR" sz="1900" b="1" spc="-150" dirty="0">
                <a:solidFill>
                  <a:srgbClr val="3C3E40"/>
                </a:solidFill>
                <a:latin typeface="Apple SD Gothic Neo"/>
              </a:rPr>
              <a:t>7700</a:t>
            </a:r>
            <a:r>
              <a:rPr lang="ko-KR" altLang="en-US" sz="1900" b="1" spc="-150" dirty="0">
                <a:solidFill>
                  <a:srgbClr val="3C3E40"/>
                </a:solidFill>
                <a:latin typeface="Apple SD Gothic Neo"/>
              </a:rPr>
              <a:t>억원 투자</a:t>
            </a:r>
            <a:endParaRPr lang="en-US" altLang="ko-KR" sz="1900" b="1" spc="-150" dirty="0"/>
          </a:p>
        </p:txBody>
      </p:sp>
    </p:spTree>
    <p:extLst>
      <p:ext uri="{BB962C8B-B14F-4D97-AF65-F5344CB8AC3E}">
        <p14:creationId xmlns:p14="http://schemas.microsoft.com/office/powerpoint/2010/main" val="853975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54449F5-0806-48F1-AF51-F9D3BDCE0DB9}"/>
              </a:ext>
            </a:extLst>
          </p:cNvPr>
          <p:cNvSpPr txBox="1"/>
          <p:nvPr/>
        </p:nvSpPr>
        <p:spPr>
          <a:xfrm>
            <a:off x="269321" y="171424"/>
            <a:ext cx="6880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latin typeface="+mn-ea"/>
              </a:rPr>
              <a:t>Part 2</a:t>
            </a:r>
            <a:endParaRPr lang="ko-KR" altLang="en-US" sz="1600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F56A82-7B79-484B-A8C9-C85F12608A93}"/>
              </a:ext>
            </a:extLst>
          </p:cNvPr>
          <p:cNvSpPr txBox="1"/>
          <p:nvPr/>
        </p:nvSpPr>
        <p:spPr>
          <a:xfrm>
            <a:off x="957330" y="72459"/>
            <a:ext cx="21595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0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고객 분석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2D5188B-BBF1-4D2C-99C8-A3635840A7CA}"/>
              </a:ext>
            </a:extLst>
          </p:cNvPr>
          <p:cNvSpPr/>
          <p:nvPr/>
        </p:nvSpPr>
        <p:spPr>
          <a:xfrm>
            <a:off x="0" y="0"/>
            <a:ext cx="906034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3C77A23-F1FE-4B8F-B65E-5839E3C93902}"/>
              </a:ext>
            </a:extLst>
          </p:cNvPr>
          <p:cNvCxnSpPr>
            <a:cxnSpLocks/>
          </p:cNvCxnSpPr>
          <p:nvPr/>
        </p:nvCxnSpPr>
        <p:spPr>
          <a:xfrm>
            <a:off x="906034" y="886671"/>
            <a:ext cx="112859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그림 31">
            <a:extLst>
              <a:ext uri="{FF2B5EF4-FFF2-40B4-BE49-F238E27FC236}">
                <a16:creationId xmlns:a16="http://schemas.microsoft.com/office/drawing/2014/main" id="{14EFADBE-599B-91AD-8BA6-055E900B52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8167" y="6442744"/>
            <a:ext cx="3734321" cy="41525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42D4FB30-6960-9601-EA0E-475135146F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068" y="1479399"/>
            <a:ext cx="5368931" cy="355989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82393DB-02A6-FF8A-D7F4-AEA765F45D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1743" y="1468674"/>
            <a:ext cx="5577257" cy="3626098"/>
          </a:xfrm>
          <a:prstGeom prst="rect">
            <a:avLst/>
          </a:prstGeom>
        </p:spPr>
      </p:pic>
      <p:sp>
        <p:nvSpPr>
          <p:cNvPr id="33" name="직사각형 32">
            <a:extLst>
              <a:ext uri="{FF2B5EF4-FFF2-40B4-BE49-F238E27FC236}">
                <a16:creationId xmlns:a16="http://schemas.microsoft.com/office/drawing/2014/main" id="{E6C25909-BAE9-B521-35E1-6A21A277E6FF}"/>
              </a:ext>
            </a:extLst>
          </p:cNvPr>
          <p:cNvSpPr/>
          <p:nvPr/>
        </p:nvSpPr>
        <p:spPr>
          <a:xfrm>
            <a:off x="898675" y="5245614"/>
            <a:ext cx="10394649" cy="105701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94F5F5-7157-BDC9-500A-FD1F8B60873D}"/>
              </a:ext>
            </a:extLst>
          </p:cNvPr>
          <p:cNvSpPr txBox="1"/>
          <p:nvPr/>
        </p:nvSpPr>
        <p:spPr>
          <a:xfrm>
            <a:off x="957330" y="5402136"/>
            <a:ext cx="3264288" cy="359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ko-KR" sz="1300" spc="-150" dirty="0"/>
              <a:t>OTT</a:t>
            </a:r>
            <a:r>
              <a:rPr lang="ko-KR" altLang="en-US" sz="1300" spc="-150" dirty="0"/>
              <a:t> 앱 설치자 연령 분포</a:t>
            </a:r>
            <a:r>
              <a:rPr lang="en-US" altLang="ko-KR" sz="1300" spc="-150" dirty="0"/>
              <a:t>, </a:t>
            </a:r>
            <a:r>
              <a:rPr lang="ko-KR" altLang="en-US" sz="1300" spc="-150" dirty="0"/>
              <a:t>성별 분석</a:t>
            </a:r>
            <a:endParaRPr lang="en-US" altLang="ko-KR" sz="1300" spc="-15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7F466F-2DFF-E1E4-0A82-B879C049D938}"/>
              </a:ext>
            </a:extLst>
          </p:cNvPr>
          <p:cNvSpPr txBox="1"/>
          <p:nvPr/>
        </p:nvSpPr>
        <p:spPr>
          <a:xfrm>
            <a:off x="957330" y="5761914"/>
            <a:ext cx="9864468" cy="359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1300" spc="-150" dirty="0"/>
              <a:t>각 </a:t>
            </a:r>
            <a:r>
              <a:rPr lang="en-US" altLang="ko-KR" sz="1300" spc="-150" dirty="0"/>
              <a:t>OTT</a:t>
            </a:r>
            <a:r>
              <a:rPr lang="ko-KR" altLang="en-US" sz="1300" spc="-150" dirty="0"/>
              <a:t>별로 가입자 수 차이는 있지만 </a:t>
            </a:r>
            <a:r>
              <a:rPr lang="en-US" altLang="ko-KR" sz="1300" spc="-150" dirty="0"/>
              <a:t>20</a:t>
            </a:r>
            <a:r>
              <a:rPr lang="ko-KR" altLang="en-US" sz="1300" spc="-150" dirty="0"/>
              <a:t>대 </a:t>
            </a:r>
            <a:r>
              <a:rPr lang="en-US" altLang="ko-KR" sz="1300" spc="-150" dirty="0"/>
              <a:t>~ 40</a:t>
            </a:r>
            <a:r>
              <a:rPr lang="ko-KR" altLang="en-US" sz="1300" spc="-150" dirty="0"/>
              <a:t>대 젊은 층에서 골고루 분포 되어있다</a:t>
            </a:r>
            <a:r>
              <a:rPr lang="en-US" altLang="ko-KR" sz="1300" spc="-150" dirty="0"/>
              <a:t>.</a:t>
            </a:r>
          </a:p>
        </p:txBody>
      </p:sp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6AC8B94A-AF4C-E8D3-8962-52301029BA25}"/>
              </a:ext>
            </a:extLst>
          </p:cNvPr>
          <p:cNvSpPr/>
          <p:nvPr/>
        </p:nvSpPr>
        <p:spPr>
          <a:xfrm>
            <a:off x="6291743" y="5578679"/>
            <a:ext cx="998290" cy="4781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2D3050-DDE8-392D-63BC-B554170F90DD}"/>
              </a:ext>
            </a:extLst>
          </p:cNvPr>
          <p:cNvSpPr txBox="1"/>
          <p:nvPr/>
        </p:nvSpPr>
        <p:spPr>
          <a:xfrm>
            <a:off x="7530311" y="5611071"/>
            <a:ext cx="3051209" cy="6614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ko-KR" altLang="en-US" sz="1300" spc="-150" dirty="0"/>
              <a:t>가입자수 多 </a:t>
            </a:r>
            <a:r>
              <a:rPr lang="en-US" altLang="ko-KR" sz="1300" spc="-150" dirty="0"/>
              <a:t>, </a:t>
            </a:r>
            <a:r>
              <a:rPr lang="ko-KR" altLang="en-US" sz="1300" spc="-150" dirty="0"/>
              <a:t> 추천 서비스 이용자 수요 多</a:t>
            </a:r>
            <a:endParaRPr lang="en-US" altLang="ko-KR" sz="1300" spc="-150" dirty="0"/>
          </a:p>
          <a:p>
            <a:pPr algn="just">
              <a:lnSpc>
                <a:spcPct val="150000"/>
              </a:lnSpc>
            </a:pPr>
            <a:endParaRPr lang="en-US" altLang="ko-KR" sz="1300" spc="-150" dirty="0"/>
          </a:p>
        </p:txBody>
      </p:sp>
    </p:spTree>
    <p:extLst>
      <p:ext uri="{BB962C8B-B14F-4D97-AF65-F5344CB8AC3E}">
        <p14:creationId xmlns:p14="http://schemas.microsoft.com/office/powerpoint/2010/main" val="924392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54449F5-0806-48F1-AF51-F9D3BDCE0DB9}"/>
              </a:ext>
            </a:extLst>
          </p:cNvPr>
          <p:cNvSpPr txBox="1"/>
          <p:nvPr/>
        </p:nvSpPr>
        <p:spPr>
          <a:xfrm>
            <a:off x="269321" y="171424"/>
            <a:ext cx="6880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1600" dirty="0">
                <a:latin typeface="+mn-ea"/>
              </a:rPr>
              <a:t>Part 2</a:t>
            </a:r>
            <a:endParaRPr lang="ko-KR" altLang="en-US" sz="1600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F56A82-7B79-484B-A8C9-C85F12608A93}"/>
              </a:ext>
            </a:extLst>
          </p:cNvPr>
          <p:cNvSpPr txBox="1"/>
          <p:nvPr/>
        </p:nvSpPr>
        <p:spPr>
          <a:xfrm>
            <a:off x="957330" y="72459"/>
            <a:ext cx="365997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0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/>
              <a:t>경쟁 서비스 분석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2D5188B-BBF1-4D2C-99C8-A3635840A7CA}"/>
              </a:ext>
            </a:extLst>
          </p:cNvPr>
          <p:cNvSpPr/>
          <p:nvPr/>
        </p:nvSpPr>
        <p:spPr>
          <a:xfrm>
            <a:off x="0" y="0"/>
            <a:ext cx="906034" cy="14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C3C77A23-F1FE-4B8F-B65E-5839E3C93902}"/>
              </a:ext>
            </a:extLst>
          </p:cNvPr>
          <p:cNvCxnSpPr>
            <a:cxnSpLocks/>
          </p:cNvCxnSpPr>
          <p:nvPr/>
        </p:nvCxnSpPr>
        <p:spPr>
          <a:xfrm>
            <a:off x="906034" y="886671"/>
            <a:ext cx="1128596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FABE0FA1-1416-4D69-A940-F4CA7DB37C40}"/>
              </a:ext>
            </a:extLst>
          </p:cNvPr>
          <p:cNvSpPr txBox="1"/>
          <p:nvPr/>
        </p:nvSpPr>
        <p:spPr>
          <a:xfrm>
            <a:off x="2649565" y="5902404"/>
            <a:ext cx="1438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CGV </a:t>
            </a: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에그 지수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8DEB0A54-2424-EA8F-4D12-511046EF8D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8167" y="6442744"/>
            <a:ext cx="3734321" cy="41525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4DD5E1D-6A2B-28E0-B4D8-49A42EB13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330" y="1471955"/>
            <a:ext cx="4822685" cy="256186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28AC345-1F3F-E8A2-0882-A2E57B0C1C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5544" y="1455963"/>
            <a:ext cx="5328846" cy="394607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C4FEB75-8948-4F0B-9C3D-A917E831F2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7330" y="4124143"/>
            <a:ext cx="4822685" cy="168794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40CD944F-A2C0-FD1C-9A49-A8CB4876AEE2}"/>
              </a:ext>
            </a:extLst>
          </p:cNvPr>
          <p:cNvSpPr txBox="1"/>
          <p:nvPr/>
        </p:nvSpPr>
        <p:spPr>
          <a:xfrm>
            <a:off x="8379256" y="5902404"/>
            <a:ext cx="19414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Rotten Tomatoes </a:t>
            </a: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점수</a:t>
            </a:r>
          </a:p>
        </p:txBody>
      </p:sp>
    </p:spTree>
    <p:extLst>
      <p:ext uri="{BB962C8B-B14F-4D97-AF65-F5344CB8AC3E}">
        <p14:creationId xmlns:p14="http://schemas.microsoft.com/office/powerpoint/2010/main" val="2001922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색조합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CCA087"/>
      </a:accent1>
      <a:accent2>
        <a:srgbClr val="C5AF92"/>
      </a:accent2>
      <a:accent3>
        <a:srgbClr val="F6DDD8"/>
      </a:accent3>
      <a:accent4>
        <a:srgbClr val="EAC6A6"/>
      </a:accent4>
      <a:accent5>
        <a:srgbClr val="897D77"/>
      </a:accent5>
      <a:accent6>
        <a:srgbClr val="D89D72"/>
      </a:accent6>
      <a:hlink>
        <a:srgbClr val="3F3F3F"/>
      </a:hlink>
      <a:folHlink>
        <a:srgbClr val="3F3F3F"/>
      </a:folHlink>
    </a:clrScheme>
    <a:fontScheme name="Pretendard Light">
      <a:majorFont>
        <a:latin typeface="Pretendard ExtraBold"/>
        <a:ea typeface="Pretendard ExtraBold"/>
        <a:cs typeface=""/>
      </a:majorFont>
      <a:minorFont>
        <a:latin typeface="Pretendard Light"/>
        <a:ea typeface="Pretendard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503</TotalTime>
  <Words>856</Words>
  <Application>Microsoft Office PowerPoint</Application>
  <PresentationFormat>와이드스크린</PresentationFormat>
  <Paragraphs>149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Apple SD Gothic Neo</vt:lpstr>
      <vt:lpstr>Pretendard ExtraBold</vt:lpstr>
      <vt:lpstr>Pretendard Light</vt:lpstr>
      <vt:lpstr>나눔바른고딕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임 수</cp:lastModifiedBy>
  <cp:revision>36</cp:revision>
  <dcterms:created xsi:type="dcterms:W3CDTF">2021-09-06T03:36:05Z</dcterms:created>
  <dcterms:modified xsi:type="dcterms:W3CDTF">2022-08-05T02:12:03Z</dcterms:modified>
</cp:coreProperties>
</file>

<file path=docProps/thumbnail.jpeg>
</file>